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notesSlides/notesSlide15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notesSlides/notesSlide130.xml" ContentType="application/vnd.openxmlformats-officedocument.presentationml.notesSlide+xml"/>
  <Override PartName="/ppt/notesSlides/notesSlide141.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slides/slide147.xml" ContentType="application/vnd.openxmlformats-officedocument.presentationml.slide+xml"/>
  <Override PartName="/ppt/slides/slide158.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notesSlides/notesSlide146.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notesSlides/notesSlide13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notesSlides/notesSlide124.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notesSlides/notesSlide113.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notesSlides/notesSlide129.xml" ContentType="application/vnd.openxmlformats-officedocument.presentationml.notesSlide+xml"/>
  <Override PartName="/ppt/slides/slide108.xml" ContentType="application/vnd.openxmlformats-officedocument.presentationml.slide+xml"/>
  <Override PartName="/ppt/slides/slide155.xml" ContentType="application/vnd.openxmlformats-officedocument.presentationml.slide+xml"/>
  <Override PartName="/ppt/notesSlides/notesSlide118.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notesSlides/notesSlide15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notesSlides/notesSlide132.xml" ContentType="application/vnd.openxmlformats-officedocument.presentationml.notesSlide+xml"/>
  <Override PartName="/ppt/notesSlides/notesSlide143.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notesSlides/notesSlide121.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Override PartName="/ppt/notesSlides/notesSlide65.xml" ContentType="application/vnd.openxmlformats-officedocument.presentationml.notesSlide+xml"/>
  <Override PartName="/ppt/notesSlides/notesSlide110.xml" ContentType="application/vnd.openxmlformats-officedocument.presentationml.notesSlide+xml"/>
  <Override PartName="/ppt/slides/slide41.xml" ContentType="application/vnd.openxmlformats-officedocument.presentationml.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notesSlides/notesSlide32.xml" ContentType="application/vnd.openxmlformats-officedocument.presentationml.notesSlide+xml"/>
  <Override PartName="/ppt/slides/slide138.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48.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notesSlides/notesSlide10.xml" ContentType="application/vnd.openxmlformats-officedocument.presentationml.notesSlide+xml"/>
  <Override PartName="/ppt/notesSlides/notesSlide137.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notesSlides/notesSlide126.xml" ContentType="application/vnd.openxmlformats-officedocument.presentationml.notesSlide+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104.xml" ContentType="application/vnd.openxmlformats-officedocument.presentationml.notesSlide+xml"/>
  <Override PartName="/ppt/notesSlides/notesSlide115.xml" ContentType="application/vnd.openxmlformats-officedocument.presentationml.notesSlide+xml"/>
  <Override PartName="/ppt/notesSlides/notesSlide151.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notesSlides/notesSlide48.xml" ContentType="application/vnd.openxmlformats-officedocument.presentationml.notesSlide+xml"/>
  <Override PartName="/ppt/notesSlides/notesSlide95.xml" ContentType="application/vnd.openxmlformats-officedocument.presentationml.notesSlide+xml"/>
  <Override PartName="/ppt/notesSlides/notesSlide140.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notesSlides/notesSlide37.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slides/slide157.xml" ContentType="application/vnd.openxmlformats-officedocument.presentationml.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149.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notesSlides/notesSlide127.xml" ContentType="application/vnd.openxmlformats-officedocument.presentationml.notesSlide+xml"/>
  <Override PartName="/ppt/notesSlides/notesSlide138.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notesSlides/notesSlide89.xml" ContentType="application/vnd.openxmlformats-officedocument.presentationml.notesSlide+xml"/>
  <Override PartName="/ppt/notesSlides/notesSlide116.xml" ContentType="application/vnd.openxmlformats-officedocument.presentationml.notesSlide+xml"/>
  <Override PartName="/ppt/notesSlides/notesSlide145.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notesSlides/notesSlide78.xml" ContentType="application/vnd.openxmlformats-officedocument.presentationml.notesSlide+xml"/>
  <Override PartName="/ppt/notesSlides/notesSlide123.xml" ContentType="application/vnd.openxmlformats-officedocument.presentationml.notesSlide+xml"/>
  <Override PartName="/ppt/notesSlides/notesSlide134.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slides/slide129.xml" ContentType="application/vnd.openxmlformats-officedocument.presentationml.slide+xml"/>
  <Override PartName="/ppt/notesSlides/notesSlide12.xml" ContentType="application/vnd.openxmlformats-officedocument.presentationml.notesSlide+xml"/>
  <Override PartName="/ppt/notesSlides/notesSlide139.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notesSlides/notesSlide128.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17.xml" ContentType="application/vnd.openxmlformats-officedocument.presentationml.notesSlide+xml"/>
  <Override PartName="/ppt/notesSlides/notesSlide153.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notesSlides/notesSlide142.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notesSlides/notesSlide131.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120.xml" ContentType="application/vnd.openxmlformats-officedocument.presentationml.notesSlide+xml"/>
  <Override PartName="/ppt/slides/slide51.xml" ContentType="application/vnd.openxmlformats-officedocument.presentationml.slide+xml"/>
  <Override PartName="/ppt/notesSlides/notesSlide53.xml" ContentType="application/vnd.openxmlformats-officedocument.presentationml.notesSlide+xml"/>
  <Override PartName="/ppt/slides/slide40.xml" ContentType="application/vnd.openxmlformats-officedocument.presentationml.slide+xml"/>
  <Override PartName="/ppt/slides/slide159.xml" ContentType="application/vnd.openxmlformats-officedocument.presentationml.slide+xml"/>
  <Override PartName="/ppt/notesSlides/notesSlide42.xml" ContentType="application/vnd.openxmlformats-officedocument.presentationml.notesSlide+xml"/>
  <Override PartName="/ppt/slides/slide148.xml" ContentType="application/vnd.openxmlformats-officedocument.presentationml.slide+xml"/>
  <Override PartName="/ppt/notesSlides/notesSlide8.xml" ContentType="application/vnd.openxmlformats-officedocument.presentationml.notesSlide+xml"/>
  <Default Extension="gif" ContentType="image/gif"/>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notesSlides/notesSlide147.xml" ContentType="application/vnd.openxmlformats-officedocument.presentationml.notes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notesSlides/notesSlide125.xml" ContentType="application/vnd.openxmlformats-officedocument.presentationml.notesSlide+xml"/>
  <Override PartName="/ppt/notesSlides/notesSlide136.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114.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notesSlides/notesSlide150.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commentAuthors.xml" ContentType="application/vnd.openxmlformats-officedocument.presentationml.commentAuthors+xml"/>
  <Override PartName="/ppt/notesSlides/notesSlide50.xml" ContentType="application/vnd.openxmlformats-officedocument.presentationml.notes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notesSlides/notesSlide108.xml" ContentType="application/vnd.openxmlformats-officedocument.presentationml.notesSlide+xml"/>
  <Override PartName="/ppt/notesSlides/notesSlide119.xml" ContentType="application/vnd.openxmlformats-officedocument.presentationml.notesSlide+xml"/>
  <Override PartName="/ppt/notesSlides/notesSlide155.xml" ContentType="application/vnd.openxmlformats-officedocument.presentationml.notesSlide+xml"/>
  <Override PartName="/ppt/slides/slide97.xml" ContentType="application/vnd.openxmlformats-officedocument.presentationml.slide+xml"/>
  <Override PartName="/ppt/slides/slide134.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notesSlides/notesSlide144.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notesSlides/notesSlide88.xml" ContentType="application/vnd.openxmlformats-officedocument.presentationml.notesSlide+xml"/>
  <Override PartName="/ppt/notesSlides/notesSlide13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122.xml" ContentType="application/vnd.openxmlformats-officedocument.presentationml.notesSlide+xml"/>
  <Override PartName="/ppt/slides/slide53.xml" ContentType="application/vnd.openxmlformats-officedocument.presentationml.slide+xml"/>
  <Default Extension="jpeg" ContentType="image/jpeg"/>
  <Override PartName="/ppt/notesSlides/notesSlide55.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68"/>
  </p:notesMasterIdLst>
  <p:sldIdLst>
    <p:sldId id="256" r:id="rId2"/>
    <p:sldId id="355" r:id="rId3"/>
    <p:sldId id="337" r:id="rId4"/>
    <p:sldId id="257" r:id="rId5"/>
    <p:sldId id="265" r:id="rId6"/>
    <p:sldId id="279" r:id="rId7"/>
    <p:sldId id="277" r:id="rId8"/>
    <p:sldId id="460" r:id="rId9"/>
    <p:sldId id="258" r:id="rId10"/>
    <p:sldId id="281" r:id="rId11"/>
    <p:sldId id="462" r:id="rId12"/>
    <p:sldId id="356" r:id="rId13"/>
    <p:sldId id="259" r:id="rId14"/>
    <p:sldId id="260" r:id="rId15"/>
    <p:sldId id="471" r:id="rId16"/>
    <p:sldId id="366" r:id="rId17"/>
    <p:sldId id="367" r:id="rId18"/>
    <p:sldId id="357" r:id="rId19"/>
    <p:sldId id="292" r:id="rId20"/>
    <p:sldId id="264" r:id="rId21"/>
    <p:sldId id="358" r:id="rId22"/>
    <p:sldId id="303" r:id="rId23"/>
    <p:sldId id="449" r:id="rId24"/>
    <p:sldId id="311" r:id="rId25"/>
    <p:sldId id="359" r:id="rId26"/>
    <p:sldId id="293" r:id="rId27"/>
    <p:sldId id="324" r:id="rId28"/>
    <p:sldId id="348" r:id="rId29"/>
    <p:sldId id="347" r:id="rId30"/>
    <p:sldId id="452" r:id="rId31"/>
    <p:sldId id="453" r:id="rId32"/>
    <p:sldId id="288" r:id="rId33"/>
    <p:sldId id="454" r:id="rId34"/>
    <p:sldId id="456" r:id="rId35"/>
    <p:sldId id="457" r:id="rId36"/>
    <p:sldId id="458" r:id="rId37"/>
    <p:sldId id="287" r:id="rId38"/>
    <p:sldId id="290" r:id="rId39"/>
    <p:sldId id="472" r:id="rId40"/>
    <p:sldId id="467" r:id="rId41"/>
    <p:sldId id="304" r:id="rId42"/>
    <p:sldId id="291" r:id="rId43"/>
    <p:sldId id="470" r:id="rId44"/>
    <p:sldId id="469" r:id="rId45"/>
    <p:sldId id="429" r:id="rId46"/>
    <p:sldId id="405" r:id="rId47"/>
    <p:sldId id="360" r:id="rId48"/>
    <p:sldId id="473" r:id="rId49"/>
    <p:sldId id="474" r:id="rId50"/>
    <p:sldId id="475" r:id="rId51"/>
    <p:sldId id="476" r:id="rId52"/>
    <p:sldId id="466" r:id="rId53"/>
    <p:sldId id="468" r:id="rId54"/>
    <p:sldId id="478" r:id="rId55"/>
    <p:sldId id="479" r:id="rId56"/>
    <p:sldId id="464" r:id="rId57"/>
    <p:sldId id="465" r:id="rId58"/>
    <p:sldId id="477" r:id="rId59"/>
    <p:sldId id="463" r:id="rId60"/>
    <p:sldId id="349" r:id="rId61"/>
    <p:sldId id="483" r:id="rId62"/>
    <p:sldId id="480" r:id="rId63"/>
    <p:sldId id="481" r:id="rId64"/>
    <p:sldId id="391" r:id="rId65"/>
    <p:sldId id="353" r:id="rId66"/>
    <p:sldId id="407" r:id="rId67"/>
    <p:sldId id="392" r:id="rId68"/>
    <p:sldId id="362" r:id="rId69"/>
    <p:sldId id="393" r:id="rId70"/>
    <p:sldId id="352" r:id="rId71"/>
    <p:sldId id="395" r:id="rId72"/>
    <p:sldId id="271" r:id="rId73"/>
    <p:sldId id="365" r:id="rId74"/>
    <p:sldId id="363" r:id="rId75"/>
    <p:sldId id="394" r:id="rId76"/>
    <p:sldId id="270" r:id="rId77"/>
    <p:sldId id="406" r:id="rId78"/>
    <p:sldId id="364" r:id="rId79"/>
    <p:sldId id="316" r:id="rId80"/>
    <p:sldId id="397" r:id="rId81"/>
    <p:sldId id="368" r:id="rId82"/>
    <p:sldId id="317" r:id="rId83"/>
    <p:sldId id="370" r:id="rId84"/>
    <p:sldId id="401" r:id="rId85"/>
    <p:sldId id="403" r:id="rId86"/>
    <p:sldId id="404" r:id="rId87"/>
    <p:sldId id="398" r:id="rId88"/>
    <p:sldId id="336" r:id="rId89"/>
    <p:sldId id="446" r:id="rId90"/>
    <p:sldId id="447" r:id="rId91"/>
    <p:sldId id="482" r:id="rId92"/>
    <p:sldId id="448" r:id="rId93"/>
    <p:sldId id="373" r:id="rId94"/>
    <p:sldId id="375" r:id="rId95"/>
    <p:sldId id="376" r:id="rId96"/>
    <p:sldId id="282" r:id="rId97"/>
    <p:sldId id="302" r:id="rId98"/>
    <p:sldId id="380" r:id="rId99"/>
    <p:sldId id="372" r:id="rId100"/>
    <p:sldId id="408" r:id="rId101"/>
    <p:sldId id="409" r:id="rId102"/>
    <p:sldId id="385" r:id="rId103"/>
    <p:sldId id="410" r:id="rId104"/>
    <p:sldId id="338" r:id="rId105"/>
    <p:sldId id="381" r:id="rId106"/>
    <p:sldId id="343" r:id="rId107"/>
    <p:sldId id="411" r:id="rId108"/>
    <p:sldId id="318" r:id="rId109"/>
    <p:sldId id="319" r:id="rId110"/>
    <p:sldId id="382" r:id="rId111"/>
    <p:sldId id="297" r:id="rId112"/>
    <p:sldId id="412" r:id="rId113"/>
    <p:sldId id="383" r:id="rId114"/>
    <p:sldId id="384" r:id="rId115"/>
    <p:sldId id="320" r:id="rId116"/>
    <p:sldId id="445" r:id="rId117"/>
    <p:sldId id="342" r:id="rId118"/>
    <p:sldId id="413" r:id="rId119"/>
    <p:sldId id="321" r:id="rId120"/>
    <p:sldId id="414" r:id="rId121"/>
    <p:sldId id="416" r:id="rId122"/>
    <p:sldId id="322" r:id="rId123"/>
    <p:sldId id="417" r:id="rId124"/>
    <p:sldId id="418" r:id="rId125"/>
    <p:sldId id="323" r:id="rId126"/>
    <p:sldId id="420" r:id="rId127"/>
    <p:sldId id="419" r:id="rId128"/>
    <p:sldId id="421" r:id="rId129"/>
    <p:sldId id="422" r:id="rId130"/>
    <p:sldId id="450" r:id="rId131"/>
    <p:sldId id="386" r:id="rId132"/>
    <p:sldId id="309" r:id="rId133"/>
    <p:sldId id="423" r:id="rId134"/>
    <p:sldId id="387" r:id="rId135"/>
    <p:sldId id="424" r:id="rId136"/>
    <p:sldId id="388" r:id="rId137"/>
    <p:sldId id="298" r:id="rId138"/>
    <p:sldId id="425" r:id="rId139"/>
    <p:sldId id="426" r:id="rId140"/>
    <p:sldId id="427" r:id="rId141"/>
    <p:sldId id="428" r:id="rId142"/>
    <p:sldId id="430" r:id="rId143"/>
    <p:sldId id="389" r:id="rId144"/>
    <p:sldId id="301" r:id="rId145"/>
    <p:sldId id="432" r:id="rId146"/>
    <p:sldId id="433" r:id="rId147"/>
    <p:sldId id="330" r:id="rId148"/>
    <p:sldId id="434" r:id="rId149"/>
    <p:sldId id="435" r:id="rId150"/>
    <p:sldId id="390" r:id="rId151"/>
    <p:sldId id="331" r:id="rId152"/>
    <p:sldId id="332" r:id="rId153"/>
    <p:sldId id="443" r:id="rId154"/>
    <p:sldId id="326" r:id="rId155"/>
    <p:sldId id="437" r:id="rId156"/>
    <p:sldId id="438" r:id="rId157"/>
    <p:sldId id="439" r:id="rId158"/>
    <p:sldId id="441" r:id="rId159"/>
    <p:sldId id="442" r:id="rId160"/>
    <p:sldId id="378" r:id="rId161"/>
    <p:sldId id="339" r:id="rId162"/>
    <p:sldId id="328" r:id="rId163"/>
    <p:sldId id="459" r:id="rId164"/>
    <p:sldId id="340" r:id="rId165"/>
    <p:sldId id="341" r:id="rId166"/>
    <p:sldId id="333" r:id="rId167"/>
  </p:sldIdLst>
  <p:sldSz cx="9144000" cy="5143500" type="screen16x9"/>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ans de Jong" initials="HdJ"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CC66"/>
    <a:srgbClr val="FF3300"/>
    <a:srgbClr val="007A37"/>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2" autoAdjust="0"/>
    <p:restoredTop sz="94628" autoAdjust="0"/>
  </p:normalViewPr>
  <p:slideViewPr>
    <p:cSldViewPr>
      <p:cViewPr>
        <p:scale>
          <a:sx n="150" d="100"/>
          <a:sy n="150" d="100"/>
        </p:scale>
        <p:origin x="-396" y="-23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B6A203D-5BB1-439B-9A8B-0C4974EC0C08}" type="datetimeFigureOut">
              <a:rPr lang="nl-NL" smtClean="0"/>
              <a:pPr/>
              <a:t>5-2-2018</a:t>
            </a:fld>
            <a:endParaRPr lang="nl-NL"/>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9ECD2A-2AC8-46C2-8FC7-36BC96A5D084}" type="slidenum">
              <a:rPr lang="nl-NL" smtClean="0"/>
              <a:pPr/>
              <a:t>‹nr.›</a:t>
            </a:fld>
            <a:endParaRPr lang="nl-NL"/>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a:t>
            </a:fld>
            <a:endParaRPr lang="nl-NL"/>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a:t>
            </a:fld>
            <a:endParaRPr lang="nl-NL"/>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110</a:t>
            </a:fld>
            <a:endParaRPr lang="nl-NL"/>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111</a:t>
            </a:fld>
            <a:endParaRPr lang="nl-NL"/>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112</a:t>
            </a:fld>
            <a:endParaRPr lang="nl-NL"/>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113</a:t>
            </a:fld>
            <a:endParaRPr lang="nl-NL"/>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114</a:t>
            </a:fld>
            <a:endParaRPr lang="nl-NL"/>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115</a:t>
            </a:fld>
            <a:endParaRPr lang="nl-NL"/>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116</a:t>
            </a:fld>
            <a:endParaRPr lang="nl-NL"/>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117</a:t>
            </a:fld>
            <a:endParaRPr lang="nl-NL"/>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118</a:t>
            </a:fld>
            <a:endParaRPr lang="nl-NL"/>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119</a:t>
            </a:fld>
            <a:endParaRPr lang="nl-NL"/>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a:t>
            </a:fld>
            <a:endParaRPr lang="nl-NL"/>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120</a:t>
            </a:fld>
            <a:endParaRPr lang="nl-NL"/>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121</a:t>
            </a:fld>
            <a:endParaRPr lang="nl-NL"/>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122</a:t>
            </a:fld>
            <a:endParaRPr lang="nl-NL"/>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123</a:t>
            </a:fld>
            <a:endParaRPr lang="nl-NL"/>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124</a:t>
            </a:fld>
            <a:endParaRPr lang="nl-NL"/>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125</a:t>
            </a:fld>
            <a:endParaRPr lang="nl-NL"/>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126</a:t>
            </a:fld>
            <a:endParaRPr lang="nl-NL"/>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127</a:t>
            </a:fld>
            <a:endParaRPr lang="nl-NL"/>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128</a:t>
            </a:fld>
            <a:endParaRPr lang="nl-NL"/>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129</a:t>
            </a:fld>
            <a:endParaRPr lang="nl-NL"/>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a:t>
            </a:fld>
            <a:endParaRPr lang="nl-NL"/>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130</a:t>
            </a:fld>
            <a:endParaRPr lang="nl-NL"/>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131</a:t>
            </a:fld>
            <a:endParaRPr lang="nl-NL"/>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132</a:t>
            </a:fld>
            <a:endParaRPr lang="nl-NL"/>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133</a:t>
            </a:fld>
            <a:endParaRPr lang="nl-NL"/>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134</a:t>
            </a:fld>
            <a:endParaRPr lang="nl-NL"/>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135</a:t>
            </a:fld>
            <a:endParaRPr lang="nl-NL"/>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136</a:t>
            </a:fld>
            <a:endParaRPr lang="nl-NL"/>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137</a:t>
            </a:fld>
            <a:endParaRPr lang="nl-NL"/>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138</a:t>
            </a:fld>
            <a:endParaRPr lang="nl-NL"/>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139</a:t>
            </a:fld>
            <a:endParaRPr lang="nl-NL"/>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a:t>
            </a:fld>
            <a:endParaRPr lang="nl-NL"/>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140</a:t>
            </a:fld>
            <a:endParaRPr lang="nl-NL"/>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141</a:t>
            </a:fld>
            <a:endParaRPr lang="nl-NL"/>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142</a:t>
            </a:fld>
            <a:endParaRPr lang="nl-NL"/>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143</a:t>
            </a:fld>
            <a:endParaRPr lang="nl-NL"/>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144</a:t>
            </a:fld>
            <a:endParaRPr lang="nl-NL"/>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145</a:t>
            </a:fld>
            <a:endParaRPr lang="nl-NL"/>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146</a:t>
            </a:fld>
            <a:endParaRPr lang="nl-NL"/>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147</a:t>
            </a:fld>
            <a:endParaRPr lang="nl-NL"/>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148</a:t>
            </a:fld>
            <a:endParaRPr lang="nl-NL"/>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149</a:t>
            </a:fld>
            <a:endParaRPr lang="nl-NL"/>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16</a:t>
            </a:fld>
            <a:endParaRPr lang="nl-NL"/>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150</a:t>
            </a:fld>
            <a:endParaRPr lang="nl-NL"/>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151</a:t>
            </a:fld>
            <a:endParaRPr lang="nl-NL"/>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152</a:t>
            </a:fld>
            <a:endParaRPr lang="nl-NL"/>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153</a:t>
            </a:fld>
            <a:endParaRPr lang="nl-NL"/>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154</a:t>
            </a:fld>
            <a:endParaRPr lang="nl-NL"/>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155</a:t>
            </a:fld>
            <a:endParaRPr lang="nl-NL"/>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156</a:t>
            </a:fld>
            <a:endParaRPr lang="nl-NL"/>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157</a:t>
            </a:fld>
            <a:endParaRPr lang="nl-NL"/>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158</a:t>
            </a:fld>
            <a:endParaRPr lang="nl-NL"/>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159</a:t>
            </a:fld>
            <a:endParaRPr lang="nl-NL"/>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17</a:t>
            </a:fld>
            <a:endParaRPr lang="nl-NL"/>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160</a:t>
            </a:fld>
            <a:endParaRPr lang="nl-NL"/>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161</a:t>
            </a:fld>
            <a:endParaRPr lang="nl-NL"/>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162</a:t>
            </a:fld>
            <a:endParaRPr lang="nl-NL"/>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164</a:t>
            </a:fld>
            <a:endParaRPr lang="nl-NL"/>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165</a:t>
            </a:fld>
            <a:endParaRPr lang="nl-NL"/>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166</a:t>
            </a:fld>
            <a:endParaRPr lang="nl-NL"/>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18</a:t>
            </a:fld>
            <a:endParaRPr lang="nl-NL"/>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19</a:t>
            </a:fld>
            <a:endParaRPr lang="nl-NL"/>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20</a:t>
            </a:fld>
            <a:endParaRPr lang="nl-NL"/>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21</a:t>
            </a:fld>
            <a:endParaRPr lang="nl-NL"/>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a:t>
            </a:fld>
            <a:endParaRPr lang="nl-NL"/>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22</a:t>
            </a:fld>
            <a:endParaRPr lang="nl-NL"/>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23</a:t>
            </a:fld>
            <a:endParaRPr lang="nl-NL"/>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24</a:t>
            </a:fld>
            <a:endParaRPr lang="nl-NL"/>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25</a:t>
            </a:fld>
            <a:endParaRPr lang="nl-NL"/>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26</a:t>
            </a:fld>
            <a:endParaRPr lang="nl-NL"/>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27</a:t>
            </a:fld>
            <a:endParaRPr lang="nl-NL"/>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28</a:t>
            </a:fld>
            <a:endParaRPr lang="nl-NL"/>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r>
              <a:rPr lang="en-US" dirty="0" smtClean="0"/>
              <a:t>The LED has polarity. The long</a:t>
            </a:r>
            <a:r>
              <a:rPr lang="en-US" baseline="0" dirty="0" smtClean="0"/>
              <a:t> wire is the + side, the short wire is minus. You must connect LEDs such that the minus side of the LED is closest to the minus on the board and the plus side is of the LED is closest to the plus on the board – which is for this LED provided by the </a:t>
            </a:r>
            <a:r>
              <a:rPr lang="en-US" baseline="0" dirty="0" err="1" smtClean="0"/>
              <a:t>Arduino</a:t>
            </a:r>
            <a:r>
              <a:rPr lang="en-US" baseline="0" dirty="0" smtClean="0"/>
              <a:t> pin.</a:t>
            </a:r>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29</a:t>
            </a:fld>
            <a:endParaRPr lang="nl-NL"/>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30</a:t>
            </a:fld>
            <a:endParaRPr lang="nl-NL"/>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32</a:t>
            </a:fld>
            <a:endParaRPr lang="nl-NL"/>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a:t>
            </a:fld>
            <a:endParaRPr lang="nl-NL"/>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33</a:t>
            </a:fld>
            <a:endParaRPr lang="nl-NL"/>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34</a:t>
            </a:fld>
            <a:endParaRPr lang="nl-NL"/>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35</a:t>
            </a:fld>
            <a:endParaRPr lang="nl-NL"/>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36</a:t>
            </a:fld>
            <a:endParaRPr lang="nl-NL"/>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37</a:t>
            </a:fld>
            <a:endParaRPr lang="nl-NL"/>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38</a:t>
            </a:fld>
            <a:endParaRPr lang="nl-NL"/>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41</a:t>
            </a:fld>
            <a:endParaRPr lang="nl-NL"/>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42</a:t>
            </a:fld>
            <a:endParaRPr lang="nl-NL"/>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45</a:t>
            </a:fld>
            <a:endParaRPr lang="nl-NL"/>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46</a:t>
            </a:fld>
            <a:endParaRPr lang="nl-NL"/>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a:t>
            </a:fld>
            <a:endParaRPr lang="nl-NL"/>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47</a:t>
            </a:fld>
            <a:endParaRPr lang="nl-NL"/>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48</a:t>
            </a:fld>
            <a:endParaRPr lang="nl-NL"/>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49</a:t>
            </a:fld>
            <a:endParaRPr lang="nl-NL"/>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50</a:t>
            </a:fld>
            <a:endParaRPr lang="nl-NL"/>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51</a:t>
            </a:fld>
            <a:endParaRPr lang="nl-NL"/>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54</a:t>
            </a:fld>
            <a:endParaRPr lang="nl-NL"/>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55</a:t>
            </a:fld>
            <a:endParaRPr lang="nl-NL"/>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56</a:t>
            </a:fld>
            <a:endParaRPr lang="nl-NL"/>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57</a:t>
            </a:fld>
            <a:endParaRPr lang="nl-NL"/>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59</a:t>
            </a:fld>
            <a:endParaRPr lang="nl-NL"/>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a:t>
            </a:fld>
            <a:endParaRPr lang="nl-NL"/>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60</a:t>
            </a:fld>
            <a:endParaRPr lang="nl-NL"/>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61</a:t>
            </a:fld>
            <a:endParaRPr lang="nl-NL"/>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62</a:t>
            </a:fld>
            <a:endParaRPr lang="nl-NL"/>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63</a:t>
            </a:fld>
            <a:endParaRPr lang="nl-NL"/>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64</a:t>
            </a:fld>
            <a:endParaRPr lang="nl-NL"/>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65</a:t>
            </a:fld>
            <a:endParaRPr lang="nl-NL"/>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66</a:t>
            </a:fld>
            <a:endParaRPr lang="nl-NL"/>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67</a:t>
            </a:fld>
            <a:endParaRPr lang="nl-NL"/>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68</a:t>
            </a:fld>
            <a:endParaRPr lang="nl-NL"/>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69</a:t>
            </a:fld>
            <a:endParaRPr lang="nl-NL"/>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a:t>
            </a:fld>
            <a:endParaRPr lang="nl-NL"/>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70</a:t>
            </a:fld>
            <a:endParaRPr lang="nl-NL"/>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71</a:t>
            </a:fld>
            <a:endParaRPr lang="nl-NL"/>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72</a:t>
            </a:fld>
            <a:endParaRPr lang="nl-NL"/>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73</a:t>
            </a:fld>
            <a:endParaRPr lang="nl-NL"/>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74</a:t>
            </a:fld>
            <a:endParaRPr lang="nl-NL"/>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75</a:t>
            </a:fld>
            <a:endParaRPr lang="nl-NL"/>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76</a:t>
            </a:fld>
            <a:endParaRPr lang="nl-NL"/>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77</a:t>
            </a:fld>
            <a:endParaRPr lang="nl-NL"/>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78</a:t>
            </a:fld>
            <a:endParaRPr lang="nl-NL"/>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79</a:t>
            </a:fld>
            <a:endParaRPr lang="nl-NL"/>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a:t>
            </a:fld>
            <a:endParaRPr lang="nl-NL"/>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80</a:t>
            </a:fld>
            <a:endParaRPr lang="nl-NL"/>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81</a:t>
            </a:fld>
            <a:endParaRPr lang="nl-NL"/>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82</a:t>
            </a:fld>
            <a:endParaRPr lang="nl-NL"/>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83</a:t>
            </a:fld>
            <a:endParaRPr lang="nl-NL"/>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84</a:t>
            </a:fld>
            <a:endParaRPr lang="nl-NL"/>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85</a:t>
            </a:fld>
            <a:endParaRPr lang="nl-NL"/>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86</a:t>
            </a:fld>
            <a:endParaRPr lang="nl-NL"/>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87</a:t>
            </a:fld>
            <a:endParaRPr lang="nl-NL"/>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88</a:t>
            </a:fld>
            <a:endParaRPr lang="nl-NL"/>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89</a:t>
            </a:fld>
            <a:endParaRPr lang="nl-NL"/>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a:t>
            </a:fld>
            <a:endParaRPr lang="nl-NL"/>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90</a:t>
            </a:fld>
            <a:endParaRPr lang="nl-NL"/>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91</a:t>
            </a:fld>
            <a:endParaRPr lang="nl-NL"/>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92</a:t>
            </a:fld>
            <a:endParaRPr lang="nl-NL"/>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93</a:t>
            </a:fld>
            <a:endParaRPr lang="nl-NL"/>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94</a:t>
            </a:fld>
            <a:endParaRPr lang="nl-NL"/>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95</a:t>
            </a:fld>
            <a:endParaRPr lang="nl-NL"/>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96</a:t>
            </a:fld>
            <a:endParaRPr lang="nl-NL"/>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97</a:t>
            </a:fld>
            <a:endParaRPr lang="nl-NL"/>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98</a:t>
            </a:fld>
            <a:endParaRPr lang="nl-NL"/>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99</a:t>
            </a:fld>
            <a:endParaRPr lang="nl-NL"/>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a:t>
            </a:fld>
            <a:endParaRPr lang="nl-NL"/>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100</a:t>
            </a:fld>
            <a:endParaRPr lang="nl-NL"/>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101</a:t>
            </a:fld>
            <a:endParaRPr lang="nl-NL"/>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102</a:t>
            </a:fld>
            <a:endParaRPr lang="nl-NL"/>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103</a:t>
            </a:fld>
            <a:endParaRPr lang="nl-NL"/>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104</a:t>
            </a:fld>
            <a:endParaRPr lang="nl-NL"/>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105</a:t>
            </a:fld>
            <a:endParaRPr lang="nl-NL"/>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106</a:t>
            </a:fld>
            <a:endParaRPr lang="nl-NL"/>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107</a:t>
            </a:fld>
            <a:endParaRPr lang="nl-NL"/>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108</a:t>
            </a:fld>
            <a:endParaRPr lang="nl-NL"/>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109</a:t>
            </a:fld>
            <a:endParaRPr lang="nl-NL"/>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bg>
      <p:bgPr>
        <a:solidFill>
          <a:srgbClr val="FF3300"/>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685800" y="1597819"/>
            <a:ext cx="7772400" cy="1102519"/>
          </a:xfrm>
        </p:spPr>
        <p:txBody>
          <a:bodyPr/>
          <a:lstStyle>
            <a:lvl1pPr>
              <a:defRPr>
                <a:solidFill>
                  <a:schemeClr val="bg1"/>
                </a:solidFill>
              </a:defRPr>
            </a:lvl1pPr>
          </a:lstStyle>
          <a:p>
            <a:r>
              <a:rPr lang="nl-NL" smtClean="0"/>
              <a:t>Klik om de stijl te bewerken</a:t>
            </a:r>
            <a:endParaRPr lang="nl-NL"/>
          </a:p>
        </p:txBody>
      </p:sp>
      <p:sp>
        <p:nvSpPr>
          <p:cNvPr id="3" name="Onderti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smtClean="0"/>
              <a:t>Klik om het opmaakprofiel van de modelondertitel te bewerken</a:t>
            </a:r>
            <a:endParaRPr lang="nl-NL"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0"/>
            <a:ext cx="5486400" cy="425054"/>
          </a:xfrm>
        </p:spPr>
        <p:txBody>
          <a:bodyPr anchor="b"/>
          <a:lstStyle>
            <a:lvl1pPr algn="l">
              <a:defRPr sz="2000" b="1"/>
            </a:lvl1pPr>
          </a:lstStyle>
          <a:p>
            <a:r>
              <a:rPr lang="nl-NL" smtClean="0"/>
              <a:t>Klik om de stijl te bewerken</a:t>
            </a:r>
            <a:endParaRPr lang="nl-NL"/>
          </a:p>
        </p:txBody>
      </p:sp>
      <p:sp>
        <p:nvSpPr>
          <p:cNvPr id="3" name="Tijdelijke aanduiding voor afbeelding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05979"/>
            <a:ext cx="2057400" cy="4388644"/>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457200" y="205979"/>
            <a:ext cx="6019800" cy="4388644"/>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3305176"/>
            <a:ext cx="7772400" cy="1021556"/>
          </a:xfrm>
        </p:spPr>
        <p:txBody>
          <a:bodyPr anchor="t"/>
          <a:lstStyle>
            <a:lvl1pPr algn="l">
              <a:defRPr sz="4000" b="1" cap="all"/>
            </a:lvl1pPr>
          </a:lstStyle>
          <a:p>
            <a:r>
              <a:rPr lang="nl-NL" smtClean="0"/>
              <a:t>Klik om de stijl te bewerken</a:t>
            </a:r>
            <a:endParaRPr lang="nl-NL"/>
          </a:p>
        </p:txBody>
      </p:sp>
      <p:sp>
        <p:nvSpPr>
          <p:cNvPr id="3" name="Tijdelijke aanduiding voor tekst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smtClean="0"/>
              <a:t>Klik om de stijl te bewerken</a:t>
            </a:r>
            <a:endParaRPr lang="nl-NL"/>
          </a:p>
        </p:txBody>
      </p:sp>
      <p:sp>
        <p:nvSpPr>
          <p:cNvPr id="3" name="Tijdelijke aanduiding vo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9" name="Tijdelijke aanduiding voor dianummer 8"/>
          <p:cNvSpPr>
            <a:spLocks noGrp="1"/>
          </p:cNvSpPr>
          <p:nvPr>
            <p:ph type="sldNum" sz="quarter" idx="12"/>
          </p:nvPr>
        </p:nvSpPr>
        <p:spPr/>
        <p:txBody>
          <a:bodyPr/>
          <a:lstStyle>
            <a:lvl1pPr>
              <a:defRPr>
                <a:solidFill>
                  <a:srgbClr val="FF0000"/>
                </a:solidFill>
              </a:defRPr>
            </a:lvl1pPr>
          </a:lstStyle>
          <a:p>
            <a:fld id="{6802DAD7-DC19-4A9E-93C3-E71314786426}" type="slidenum">
              <a:rPr lang="nl-NL" smtClean="0"/>
              <a:pPr/>
              <a:t>‹nr.›</a:t>
            </a:fld>
            <a:endParaRPr lang="nl-NL"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cheidingsblad">
    <p:bg>
      <p:bgPr>
        <a:solidFill>
          <a:srgbClr val="00CC66"/>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67544" y="2139702"/>
            <a:ext cx="8229600" cy="857250"/>
          </a:xfrm>
        </p:spPr>
        <p:txBody>
          <a:bodyPr>
            <a:noAutofit/>
          </a:bodyPr>
          <a:lstStyle>
            <a:lvl1pPr>
              <a:defRPr sz="7200">
                <a:solidFill>
                  <a:schemeClr val="bg1"/>
                </a:solidFill>
              </a:defRPr>
            </a:lvl1pPr>
          </a:lstStyle>
          <a:p>
            <a:r>
              <a:rPr lang="nl-NL" smtClean="0"/>
              <a:t>Klik om de stijl te bewerken</a:t>
            </a:r>
            <a:endParaRPr lang="nl-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1" y="204787"/>
            <a:ext cx="3008313" cy="871538"/>
          </a:xfrm>
        </p:spPr>
        <p:txBody>
          <a:bodyPr anchor="b"/>
          <a:lstStyle>
            <a:lvl1pPr algn="l">
              <a:defRPr sz="2000" b="1"/>
            </a:lvl1pPr>
          </a:lstStyle>
          <a:p>
            <a:r>
              <a:rPr lang="nl-NL" smtClean="0"/>
              <a:t>Klik om de stijl te bewerken</a:t>
            </a:r>
            <a:endParaRPr lang="nl-NL"/>
          </a:p>
        </p:txBody>
      </p:sp>
      <p:sp>
        <p:nvSpPr>
          <p:cNvPr id="3" name="Tijdelijke aanduiding voor inhoud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nl-NL" dirty="0" smtClean="0"/>
              <a:t>Klik om de stijl te bewerken</a:t>
            </a:r>
            <a:endParaRPr lang="nl-NL" dirty="0"/>
          </a:p>
        </p:txBody>
      </p:sp>
      <p:sp>
        <p:nvSpPr>
          <p:cNvPr id="3" name="Tijdelijke aanduiding voor tekst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6" name="Tijdelijke aanduiding voor dianummer 5"/>
          <p:cNvSpPr>
            <a:spLocks noGrp="1"/>
          </p:cNvSpPr>
          <p:nvPr>
            <p:ph type="sldNum" sz="quarter" idx="4"/>
          </p:nvPr>
        </p:nvSpPr>
        <p:spPr>
          <a:xfrm>
            <a:off x="8172400" y="4767263"/>
            <a:ext cx="5144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802DAD7-DC19-4A9E-93C3-E71314786426}" type="slidenum">
              <a:rPr lang="nl-NL" smtClean="0"/>
              <a:pPr/>
              <a:t>‹nr.›</a:t>
            </a:fld>
            <a:endParaRPr lang="nl-NL" dirty="0"/>
          </a:p>
        </p:txBody>
      </p:sp>
      <p:sp>
        <p:nvSpPr>
          <p:cNvPr id="9" name="Tekstvak 8"/>
          <p:cNvSpPr txBox="1"/>
          <p:nvPr userDrawn="1"/>
        </p:nvSpPr>
        <p:spPr>
          <a:xfrm>
            <a:off x="0" y="4712613"/>
            <a:ext cx="2051720" cy="430887"/>
          </a:xfrm>
          <a:prstGeom prst="rect">
            <a:avLst/>
          </a:prstGeom>
          <a:noFill/>
        </p:spPr>
        <p:txBody>
          <a:bodyPr wrap="square" rtlCol="0">
            <a:spAutoFit/>
          </a:bodyPr>
          <a:lstStyle/>
          <a:p>
            <a:r>
              <a:rPr lang="en-US" sz="1100" dirty="0" smtClean="0"/>
              <a:t>Hans de </a:t>
            </a:r>
            <a:r>
              <a:rPr lang="en-US" sz="1100" dirty="0" err="1" smtClean="0"/>
              <a:t>Jong</a:t>
            </a:r>
            <a:r>
              <a:rPr lang="en-US" sz="1100" dirty="0" smtClean="0"/>
              <a:t> / Gerhard </a:t>
            </a:r>
            <a:r>
              <a:rPr lang="en-US" sz="1100" dirty="0" err="1" smtClean="0"/>
              <a:t>Hepp</a:t>
            </a:r>
            <a:r>
              <a:rPr lang="en-US" sz="1100" dirty="0" smtClean="0"/>
              <a:t> /</a:t>
            </a:r>
            <a:r>
              <a:rPr lang="en-US" sz="1100" baseline="0" dirty="0" smtClean="0"/>
              <a:t> </a:t>
            </a:r>
          </a:p>
          <a:p>
            <a:r>
              <a:rPr lang="en-US" sz="1100" baseline="0" dirty="0" smtClean="0"/>
              <a:t>Erwin van </a:t>
            </a:r>
            <a:r>
              <a:rPr lang="en-US" sz="1100" baseline="0" dirty="0" err="1" smtClean="0"/>
              <a:t>der</a:t>
            </a:r>
            <a:r>
              <a:rPr lang="en-US" sz="1100" baseline="0" dirty="0" smtClean="0"/>
              <a:t> Ham</a:t>
            </a:r>
            <a:endParaRPr lang="nl-NL" sz="1100" dirty="0"/>
          </a:p>
        </p:txBody>
      </p:sp>
      <p:pic>
        <p:nvPicPr>
          <p:cNvPr id="8" name="Picture 2" descr="C:\Users\M5810video\Documents\Weekendschool\Pi And More\piandmore-big.png"/>
          <p:cNvPicPr>
            <a:picLocks noChangeAspect="1" noChangeArrowheads="1"/>
          </p:cNvPicPr>
          <p:nvPr userDrawn="1"/>
        </p:nvPicPr>
        <p:blipFill>
          <a:blip r:embed="rId14" cstate="print"/>
          <a:srcRect/>
          <a:stretch>
            <a:fillRect/>
          </a:stretch>
        </p:blipFill>
        <p:spPr bwMode="auto">
          <a:xfrm>
            <a:off x="7089678" y="4682429"/>
            <a:ext cx="794690" cy="409601"/>
          </a:xfrm>
          <a:prstGeom prst="rect">
            <a:avLst/>
          </a:prstGeom>
          <a:noFill/>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hf hdr="0" ftr="0" dt="0"/>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179388" indent="-179388"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447675" indent="-193675"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627063" indent="-161925"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806450" indent="-1397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985838" indent="-142875" algn="l" defTabSz="896938"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9.gif"/><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2.jpe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15.jpe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15.jpeg"/></Relationships>
</file>

<file path=ppt/slides/_rels/slide11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08.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15.jpe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15.jpe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15.jpe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3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hyperlink" Target="http://www.rexegg.com/regex-quickstart.html" TargetMode="External"/><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37.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39.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3" Type="http://schemas.openxmlformats.org/officeDocument/2006/relationships/hyperlink" Target="http://www.github.com/" TargetMode="External"/><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3" Type="http://schemas.openxmlformats.org/officeDocument/2006/relationships/hyperlink" Target="mailto:hans.piam@hanselma.nl" TargetMode="External"/><Relationship Id="rId2" Type="http://schemas.openxmlformats.org/officeDocument/2006/relationships/notesSlide" Target="../notesSlides/notesSlide148.xml"/><Relationship Id="rId1" Type="http://schemas.openxmlformats.org/officeDocument/2006/relationships/slideLayout" Target="../slideLayouts/slideLayout2.xml"/><Relationship Id="rId4" Type="http://schemas.openxmlformats.org/officeDocument/2006/relationships/hyperlink" Target="mailto:heppg@web.de" TargetMode="External"/></Relationships>
</file>

<file path=ppt/slides/_rels/slide159.xml.rels><?xml version="1.0" encoding="UTF-8" standalone="yes"?>
<Relationships xmlns="http://schemas.openxmlformats.org/package/2006/relationships"><Relationship Id="rId8" Type="http://schemas.openxmlformats.org/officeDocument/2006/relationships/hyperlink" Target="https://www.arduino.cc/" TargetMode="External"/><Relationship Id="rId3" Type="http://schemas.openxmlformats.org/officeDocument/2006/relationships/hyperlink" Target="http://www.github.com/" TargetMode="External"/><Relationship Id="rId7" Type="http://schemas.openxmlformats.org/officeDocument/2006/relationships/hyperlink" Target="https://www.raspberrypi.org/" TargetMode="External"/><Relationship Id="rId2" Type="http://schemas.openxmlformats.org/officeDocument/2006/relationships/notesSlide" Target="../notesSlides/notesSlide149.xml"/><Relationship Id="rId1" Type="http://schemas.openxmlformats.org/officeDocument/2006/relationships/slideLayout" Target="../slideLayouts/slideLayout2.xml"/><Relationship Id="rId6" Type="http://schemas.openxmlformats.org/officeDocument/2006/relationships/hyperlink" Target="https://www.raspberrypi.org/forums/viewforum.php?f=77" TargetMode="External"/><Relationship Id="rId5" Type="http://schemas.openxmlformats.org/officeDocument/2006/relationships/hyperlink" Target="https://scratch.mit.edu/" TargetMode="External"/><Relationship Id="rId4" Type="http://schemas.openxmlformats.org/officeDocument/2006/relationships/hyperlink" Target="http://heppg.de/ikg/wordpress/?page_id=6"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8.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1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15.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hansdejongehv/Weekendschool-PiAndMor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www.github.com/"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hyperlink" Target="http://www.github.com/"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9.gif"/><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2.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44.jpe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15.jpe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Qo1gnXNzhqE"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15.jpe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15.jpeg"/></Relationships>
</file>

<file path=ppt/slides/_rels/slide7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15.jpe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hyperlink" Target="http://www.github.com/" TargetMode="External"/><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mailto:hans.piam@hanselma.nl" TargetMode="External"/><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hyperlink" Target="mailto:heppg@web.de" TargetMode="External"/></Relationships>
</file>

<file path=ppt/slides/_rels/slide96.xml.rels><?xml version="1.0" encoding="UTF-8" standalone="yes"?>
<Relationships xmlns="http://schemas.openxmlformats.org/package/2006/relationships"><Relationship Id="rId8" Type="http://schemas.openxmlformats.org/officeDocument/2006/relationships/hyperlink" Target="https://www.arduino.cc/" TargetMode="External"/><Relationship Id="rId3" Type="http://schemas.openxmlformats.org/officeDocument/2006/relationships/hyperlink" Target="http://www.github.com/" TargetMode="External"/><Relationship Id="rId7" Type="http://schemas.openxmlformats.org/officeDocument/2006/relationships/hyperlink" Target="https://www.raspberrypi.org/"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hyperlink" Target="https://www.raspberrypi.org/forums/viewforum.php?f=77" TargetMode="External"/><Relationship Id="rId5" Type="http://schemas.openxmlformats.org/officeDocument/2006/relationships/hyperlink" Target="https://scratch.mit.edu/" TargetMode="External"/><Relationship Id="rId4" Type="http://schemas.openxmlformats.org/officeDocument/2006/relationships/hyperlink" Target="http://heppg.de/ikg/wordpress/?page_id=6" TargetMode="Externa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83568" y="51470"/>
            <a:ext cx="7772400" cy="3096344"/>
          </a:xfrm>
        </p:spPr>
        <p:txBody>
          <a:bodyPr>
            <a:normAutofit fontScale="90000"/>
          </a:bodyPr>
          <a:lstStyle/>
          <a:p>
            <a:pPr algn="ctr"/>
            <a:r>
              <a:rPr lang="nl-NL" dirty="0" err="1" smtClean="0"/>
              <a:t>Physical</a:t>
            </a:r>
            <a:r>
              <a:rPr lang="nl-NL" dirty="0" smtClean="0"/>
              <a:t> </a:t>
            </a:r>
            <a:r>
              <a:rPr lang="nl-NL" dirty="0" err="1" smtClean="0"/>
              <a:t>computing</a:t>
            </a:r>
            <a:r>
              <a:rPr lang="nl-NL" dirty="0" smtClean="0"/>
              <a:t> </a:t>
            </a:r>
            <a:r>
              <a:rPr lang="nl-NL" dirty="0" err="1" smtClean="0"/>
              <a:t>from</a:t>
            </a:r>
            <a:r>
              <a:rPr lang="nl-NL" dirty="0" smtClean="0"/>
              <a:t> Scratch </a:t>
            </a:r>
            <a:r>
              <a:rPr lang="nl-NL" dirty="0" err="1" smtClean="0"/>
              <a:t>using</a:t>
            </a:r>
            <a:r>
              <a:rPr lang="nl-NL" dirty="0" smtClean="0"/>
              <a:t> </a:t>
            </a:r>
            <a:r>
              <a:rPr lang="nl-NL" dirty="0" err="1" smtClean="0"/>
              <a:t>scratchClient</a:t>
            </a:r>
            <a:r>
              <a:rPr lang="nl-NL" dirty="0" smtClean="0"/>
              <a:t> – </a:t>
            </a:r>
            <a:r>
              <a:rPr lang="nl-NL" b="1" dirty="0" smtClean="0"/>
              <a:t>Beginners</a:t>
            </a:r>
            <a:br>
              <a:rPr lang="nl-NL" b="1" dirty="0" smtClean="0"/>
            </a:br>
            <a:r>
              <a:rPr lang="nl-NL" dirty="0" smtClean="0"/>
              <a:t/>
            </a:r>
            <a:br>
              <a:rPr lang="nl-NL" dirty="0" smtClean="0"/>
            </a:br>
            <a:r>
              <a:rPr lang="en-US" sz="3600" i="1" dirty="0" smtClean="0"/>
              <a:t>Co</a:t>
            </a:r>
            <a:r>
              <a:rPr lang="nl-NL" sz="3600" i="1" dirty="0" err="1" smtClean="0"/>
              <a:t>ntrol</a:t>
            </a:r>
            <a:r>
              <a:rPr lang="nl-NL" sz="3600" i="1" dirty="0" smtClean="0"/>
              <a:t> </a:t>
            </a:r>
            <a:r>
              <a:rPr lang="nl-NL" sz="3600" i="1" dirty="0" err="1" smtClean="0"/>
              <a:t>servos</a:t>
            </a:r>
            <a:r>
              <a:rPr lang="nl-NL" sz="3600" i="1" dirty="0" smtClean="0"/>
              <a:t>, </a:t>
            </a:r>
            <a:r>
              <a:rPr lang="nl-NL" sz="3600" i="1" dirty="0" err="1" smtClean="0"/>
              <a:t>LEDs</a:t>
            </a:r>
            <a:r>
              <a:rPr lang="nl-NL" sz="3600" i="1" dirty="0" smtClean="0"/>
              <a:t> and more </a:t>
            </a:r>
            <a:r>
              <a:rPr lang="nl-NL" sz="3600" i="1" dirty="0" err="1" smtClean="0"/>
              <a:t>from</a:t>
            </a:r>
            <a:r>
              <a:rPr lang="nl-NL" sz="3600" i="1" dirty="0" smtClean="0"/>
              <a:t> Scratch </a:t>
            </a:r>
            <a:r>
              <a:rPr lang="nl-NL" sz="3600" i="1" dirty="0" err="1" smtClean="0"/>
              <a:t>using</a:t>
            </a:r>
            <a:r>
              <a:rPr lang="nl-NL" sz="3600" i="1" dirty="0" smtClean="0"/>
              <a:t> </a:t>
            </a:r>
            <a:r>
              <a:rPr lang="nl-NL" sz="3600" i="1" dirty="0" err="1" smtClean="0"/>
              <a:t>RPi</a:t>
            </a:r>
            <a:r>
              <a:rPr lang="nl-NL" sz="3600" i="1" dirty="0" smtClean="0"/>
              <a:t>, </a:t>
            </a:r>
            <a:r>
              <a:rPr lang="nl-NL" sz="3600" i="1" dirty="0" err="1" smtClean="0"/>
              <a:t>Arduino</a:t>
            </a:r>
            <a:r>
              <a:rPr lang="nl-NL" sz="3600" i="1" dirty="0" smtClean="0"/>
              <a:t>, </a:t>
            </a:r>
            <a:r>
              <a:rPr lang="nl-NL" sz="3600" i="1" dirty="0" err="1" smtClean="0"/>
              <a:t>scratchClient</a:t>
            </a:r>
            <a:endParaRPr lang="nl-NL" i="1" dirty="0"/>
          </a:p>
        </p:txBody>
      </p:sp>
      <p:sp>
        <p:nvSpPr>
          <p:cNvPr id="3" name="Ondertitel 2"/>
          <p:cNvSpPr>
            <a:spLocks noGrp="1"/>
          </p:cNvSpPr>
          <p:nvPr>
            <p:ph type="subTitle" idx="1"/>
          </p:nvPr>
        </p:nvSpPr>
        <p:spPr>
          <a:xfrm>
            <a:off x="1331640" y="3435846"/>
            <a:ext cx="6400800" cy="1314450"/>
          </a:xfrm>
        </p:spPr>
        <p:txBody>
          <a:bodyPr>
            <a:normAutofit lnSpcReduction="10000"/>
          </a:bodyPr>
          <a:lstStyle/>
          <a:p>
            <a:r>
              <a:rPr lang="en-US" dirty="0" smtClean="0">
                <a:solidFill>
                  <a:schemeClr val="bg1"/>
                </a:solidFill>
              </a:rPr>
              <a:t>Hans de </a:t>
            </a:r>
            <a:r>
              <a:rPr lang="en-US" dirty="0" err="1" smtClean="0">
                <a:solidFill>
                  <a:schemeClr val="bg1"/>
                </a:solidFill>
              </a:rPr>
              <a:t>Jong</a:t>
            </a:r>
            <a:r>
              <a:rPr lang="en-US" dirty="0" smtClean="0">
                <a:solidFill>
                  <a:schemeClr val="bg1"/>
                </a:solidFill>
              </a:rPr>
              <a:t> &amp; Gerhard </a:t>
            </a:r>
            <a:r>
              <a:rPr lang="en-US" dirty="0" err="1" smtClean="0">
                <a:solidFill>
                  <a:schemeClr val="bg1"/>
                </a:solidFill>
              </a:rPr>
              <a:t>Hepp</a:t>
            </a:r>
            <a:endParaRPr lang="en-US" dirty="0" smtClean="0">
              <a:solidFill>
                <a:schemeClr val="bg1"/>
              </a:solidFill>
            </a:endParaRPr>
          </a:p>
          <a:p>
            <a:r>
              <a:rPr lang="en-US" dirty="0" smtClean="0">
                <a:solidFill>
                  <a:schemeClr val="bg1"/>
                </a:solidFill>
              </a:rPr>
              <a:t>Pi And More 10 1/2</a:t>
            </a:r>
          </a:p>
          <a:p>
            <a:r>
              <a:rPr lang="en-US" dirty="0" smtClean="0">
                <a:solidFill>
                  <a:schemeClr val="bg1"/>
                </a:solidFill>
              </a:rPr>
              <a:t>Stuttgart – 24 February 2018 </a:t>
            </a:r>
            <a:endParaRPr lang="nl-NL"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7812360" y="339502"/>
            <a:ext cx="676697" cy="676697"/>
          </a:xfrm>
          <a:prstGeom prst="rect">
            <a:avLst/>
          </a:prstGeom>
          <a:noFill/>
        </p:spPr>
      </p:pic>
      <p:pic>
        <p:nvPicPr>
          <p:cNvPr id="3081"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4139952" y="339502"/>
            <a:ext cx="676697" cy="676697"/>
          </a:xfrm>
          <a:prstGeom prst="rect">
            <a:avLst/>
          </a:prstGeom>
          <a:noFill/>
        </p:spPr>
      </p:pic>
      <p:pic>
        <p:nvPicPr>
          <p:cNvPr id="3077" name="Picture 5" descr="C:\Users\M5810video\Documents\Weekendschool\Pi And More\towerpro-sg-90-9g-servoaccessories-1534857789.jpg"/>
          <p:cNvPicPr>
            <a:picLocks noChangeAspect="1" noChangeArrowheads="1"/>
          </p:cNvPicPr>
          <p:nvPr/>
        </p:nvPicPr>
        <p:blipFill>
          <a:blip r:embed="rId4" cstate="print"/>
          <a:srcRect/>
          <a:stretch>
            <a:fillRect/>
          </a:stretch>
        </p:blipFill>
        <p:spPr bwMode="auto">
          <a:xfrm>
            <a:off x="6804248" y="2931790"/>
            <a:ext cx="1440827" cy="1047874"/>
          </a:xfrm>
          <a:prstGeom prst="rect">
            <a:avLst/>
          </a:prstGeom>
          <a:noFill/>
        </p:spPr>
      </p:pic>
      <p:sp>
        <p:nvSpPr>
          <p:cNvPr id="15" name="Rechthoek 14"/>
          <p:cNvSpPr/>
          <p:nvPr/>
        </p:nvSpPr>
        <p:spPr>
          <a:xfrm>
            <a:off x="7164288" y="987574"/>
            <a:ext cx="1728192" cy="187220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dirty="0" err="1" smtClean="0">
                <a:solidFill>
                  <a:schemeClr val="tx1"/>
                </a:solidFill>
              </a:rPr>
              <a:t>Arduino</a:t>
            </a:r>
            <a:r>
              <a:rPr lang="en-US" dirty="0" smtClean="0">
                <a:solidFill>
                  <a:schemeClr val="tx1"/>
                </a:solidFill>
              </a:rPr>
              <a:t> </a:t>
            </a:r>
            <a:r>
              <a:rPr lang="en-US" dirty="0" err="1" smtClean="0">
                <a:solidFill>
                  <a:schemeClr val="tx1"/>
                </a:solidFill>
              </a:rPr>
              <a:t>Nano</a:t>
            </a:r>
            <a:endParaRPr lang="nl-NL" dirty="0">
              <a:solidFill>
                <a:schemeClr val="tx1"/>
              </a:solidFill>
            </a:endParaRPr>
          </a:p>
        </p:txBody>
      </p:sp>
      <p:sp>
        <p:nvSpPr>
          <p:cNvPr id="12" name="Rechthoek 11"/>
          <p:cNvSpPr/>
          <p:nvPr/>
        </p:nvSpPr>
        <p:spPr>
          <a:xfrm>
            <a:off x="467544" y="987574"/>
            <a:ext cx="4608512" cy="266429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tx1"/>
                </a:solidFill>
              </a:rPr>
              <a:t>Raspberry Pi 3B   .</a:t>
            </a:r>
            <a:endParaRPr lang="nl-NL" dirty="0">
              <a:solidFill>
                <a:schemeClr val="tx1"/>
              </a:solidFill>
            </a:endParaRPr>
          </a:p>
        </p:txBody>
      </p:sp>
      <p:sp>
        <p:nvSpPr>
          <p:cNvPr id="6" name="Titel 5"/>
          <p:cNvSpPr>
            <a:spLocks noGrp="1"/>
          </p:cNvSpPr>
          <p:nvPr>
            <p:ph type="title"/>
          </p:nvPr>
        </p:nvSpPr>
        <p:spPr/>
        <p:txBody>
          <a:bodyPr/>
          <a:lstStyle/>
          <a:p>
            <a:r>
              <a:rPr lang="en-US" dirty="0" smtClean="0"/>
              <a:t>The setup</a:t>
            </a:r>
            <a:endParaRPr lang="nl-NL" dirty="0"/>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10</a:t>
            </a:fld>
            <a:endParaRPr lang="nl-NL" dirty="0"/>
          </a:p>
        </p:txBody>
      </p:sp>
      <p:sp>
        <p:nvSpPr>
          <p:cNvPr id="8" name="Rechthoek 7"/>
          <p:cNvSpPr/>
          <p:nvPr/>
        </p:nvSpPr>
        <p:spPr>
          <a:xfrm>
            <a:off x="539552" y="1347614"/>
            <a:ext cx="108012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Scratch 2 run time</a:t>
            </a:r>
            <a:endParaRPr lang="nl-NL" dirty="0"/>
          </a:p>
        </p:txBody>
      </p:sp>
      <p:sp>
        <p:nvSpPr>
          <p:cNvPr id="10" name="Rechthoek 9"/>
          <p:cNvSpPr/>
          <p:nvPr/>
        </p:nvSpPr>
        <p:spPr>
          <a:xfrm>
            <a:off x="3491880" y="1347614"/>
            <a:ext cx="144016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endParaRPr lang="nl-NL" dirty="0"/>
          </a:p>
        </p:txBody>
      </p:sp>
      <p:sp>
        <p:nvSpPr>
          <p:cNvPr id="11" name="Rechthoek 10"/>
          <p:cNvSpPr/>
          <p:nvPr/>
        </p:nvSpPr>
        <p:spPr>
          <a:xfrm>
            <a:off x="7308304" y="1347614"/>
            <a:ext cx="151216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Sketch</a:t>
            </a:r>
            <a:endParaRPr lang="nl-NL" dirty="0"/>
          </a:p>
        </p:txBody>
      </p:sp>
      <p:sp>
        <p:nvSpPr>
          <p:cNvPr id="13" name="Rechthoek 12"/>
          <p:cNvSpPr/>
          <p:nvPr/>
        </p:nvSpPr>
        <p:spPr>
          <a:xfrm>
            <a:off x="3491880" y="2571750"/>
            <a:ext cx="1440160"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a:t>
            </a:r>
            <a:r>
              <a:rPr lang="en-US" dirty="0" err="1" smtClean="0"/>
              <a:t>Config</a:t>
            </a:r>
            <a:r>
              <a:rPr lang="en-US" dirty="0" smtClean="0"/>
              <a:t> file</a:t>
            </a:r>
          </a:p>
        </p:txBody>
      </p:sp>
      <p:sp>
        <p:nvSpPr>
          <p:cNvPr id="14" name="Rechthoek 13"/>
          <p:cNvSpPr/>
          <p:nvPr/>
        </p:nvSpPr>
        <p:spPr>
          <a:xfrm>
            <a:off x="539552" y="2571750"/>
            <a:ext cx="1224136" cy="9361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Program in Scratch</a:t>
            </a:r>
            <a:endParaRPr lang="nl-NL" dirty="0"/>
          </a:p>
        </p:txBody>
      </p:sp>
      <p:cxnSp>
        <p:nvCxnSpPr>
          <p:cNvPr id="18" name="Rechte verbindingslijn met pijl 17"/>
          <p:cNvCxnSpPr/>
          <p:nvPr/>
        </p:nvCxnSpPr>
        <p:spPr>
          <a:xfrm>
            <a:off x="2411760" y="1851670"/>
            <a:ext cx="108012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Rechte verbindingslijn met pijl 20"/>
          <p:cNvCxnSpPr>
            <a:stCxn id="10" idx="3"/>
            <a:endCxn id="11" idx="1"/>
          </p:cNvCxnSpPr>
          <p:nvPr/>
        </p:nvCxnSpPr>
        <p:spPr>
          <a:xfrm>
            <a:off x="4932040" y="1815666"/>
            <a:ext cx="2376264"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a:blip r:embed="rId5" cstate="print"/>
          <a:srcRect/>
          <a:stretch>
            <a:fillRect/>
          </a:stretch>
        </p:blipFill>
        <p:spPr bwMode="auto">
          <a:xfrm>
            <a:off x="8172400" y="3147814"/>
            <a:ext cx="803166" cy="576064"/>
          </a:xfrm>
          <a:prstGeom prst="rect">
            <a:avLst/>
          </a:prstGeom>
          <a:noFill/>
          <a:ln w="9525">
            <a:noFill/>
            <a:miter lim="800000"/>
            <a:headEnd/>
            <a:tailEnd/>
          </a:ln>
        </p:spPr>
      </p:pic>
      <p:pic>
        <p:nvPicPr>
          <p:cNvPr id="3076" name="Picture 4" descr="C:\Users\M5810video\Documents\Weekendschool\Pi And More\led.gif"/>
          <p:cNvPicPr>
            <a:picLocks noChangeAspect="1" noChangeArrowheads="1"/>
          </p:cNvPicPr>
          <p:nvPr/>
        </p:nvPicPr>
        <p:blipFill>
          <a:blip r:embed="rId6" cstate="print"/>
          <a:srcRect/>
          <a:stretch>
            <a:fillRect/>
          </a:stretch>
        </p:blipFill>
        <p:spPr bwMode="auto">
          <a:xfrm>
            <a:off x="7812360" y="3219822"/>
            <a:ext cx="470531" cy="432048"/>
          </a:xfrm>
          <a:prstGeom prst="rect">
            <a:avLst/>
          </a:prstGeom>
          <a:noFill/>
        </p:spPr>
      </p:pic>
      <p:cxnSp>
        <p:nvCxnSpPr>
          <p:cNvPr id="29" name="Rechte verbindingslijn 28"/>
          <p:cNvCxnSpPr/>
          <p:nvPr/>
        </p:nvCxnSpPr>
        <p:spPr>
          <a:xfrm flipH="1">
            <a:off x="7452320" y="2859782"/>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Rechte verbindingslijn 29"/>
          <p:cNvCxnSpPr/>
          <p:nvPr/>
        </p:nvCxnSpPr>
        <p:spPr>
          <a:xfrm>
            <a:off x="8028384" y="2859782"/>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p:nvPr/>
        </p:nvCxnSpPr>
        <p:spPr>
          <a:xfrm>
            <a:off x="8532440" y="2859782"/>
            <a:ext cx="0" cy="288032"/>
          </a:xfrm>
          <a:prstGeom prst="line">
            <a:avLst/>
          </a:prstGeom>
        </p:spPr>
        <p:style>
          <a:lnRef idx="1">
            <a:schemeClr val="accent1"/>
          </a:lnRef>
          <a:fillRef idx="0">
            <a:schemeClr val="accent1"/>
          </a:fillRef>
          <a:effectRef idx="0">
            <a:schemeClr val="accent1"/>
          </a:effectRef>
          <a:fontRef idx="minor">
            <a:schemeClr val="tx1"/>
          </a:fontRef>
        </p:style>
      </p:cxnSp>
      <p:sp>
        <p:nvSpPr>
          <p:cNvPr id="35" name="Toelichting met afgeronde rechthoek 34"/>
          <p:cNvSpPr/>
          <p:nvPr/>
        </p:nvSpPr>
        <p:spPr>
          <a:xfrm>
            <a:off x="5076056" y="3507854"/>
            <a:ext cx="1944216" cy="792088"/>
          </a:xfrm>
          <a:prstGeom prst="wedgeRoundRectCallout">
            <a:avLst>
              <a:gd name="adj1" fmla="val -57054"/>
              <a:gd name="adj2" fmla="val -114451"/>
              <a:gd name="adj3" fmla="val 16667"/>
            </a:avLst>
          </a:prstGeom>
          <a:solidFill>
            <a:schemeClr val="bg2">
              <a:lumMod val="9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Defines function of the GPIO pins on the </a:t>
            </a:r>
            <a:r>
              <a:rPr lang="en-US" sz="1200" dirty="0" err="1" smtClean="0">
                <a:solidFill>
                  <a:schemeClr val="tx1"/>
                </a:solidFill>
              </a:rPr>
              <a:t>Arduino</a:t>
            </a:r>
            <a:r>
              <a:rPr lang="en-US" sz="1200" dirty="0" smtClean="0">
                <a:solidFill>
                  <a:schemeClr val="tx1"/>
                </a:solidFill>
              </a:rPr>
              <a:t> (and </a:t>
            </a:r>
            <a:r>
              <a:rPr lang="en-US" sz="1200" dirty="0" err="1" smtClean="0">
                <a:solidFill>
                  <a:schemeClr val="tx1"/>
                </a:solidFill>
              </a:rPr>
              <a:t>RPi</a:t>
            </a:r>
            <a:r>
              <a:rPr lang="en-US" sz="1200" dirty="0" smtClean="0">
                <a:solidFill>
                  <a:schemeClr val="tx1"/>
                </a:solidFill>
              </a:rPr>
              <a:t>) and gives them logical names. </a:t>
            </a:r>
          </a:p>
        </p:txBody>
      </p:sp>
      <p:pic>
        <p:nvPicPr>
          <p:cNvPr id="3078" name="Picture 6" descr="C:\Users\M5810video\Documents\Weekendschool\Pi And More\420px-ACNOR_keyboard.jpg"/>
          <p:cNvPicPr>
            <a:picLocks noChangeAspect="1" noChangeArrowheads="1"/>
          </p:cNvPicPr>
          <p:nvPr/>
        </p:nvPicPr>
        <p:blipFill>
          <a:blip r:embed="rId7" cstate="print"/>
          <a:srcRect/>
          <a:stretch>
            <a:fillRect/>
          </a:stretch>
        </p:blipFill>
        <p:spPr bwMode="auto">
          <a:xfrm>
            <a:off x="1115616" y="3939902"/>
            <a:ext cx="1187188" cy="576634"/>
          </a:xfrm>
          <a:prstGeom prst="rect">
            <a:avLst/>
          </a:prstGeom>
          <a:noFill/>
        </p:spPr>
      </p:pic>
      <p:pic>
        <p:nvPicPr>
          <p:cNvPr id="3079" name="Picture 7" descr="C:\Users\M5810video\Documents\Weekendschool\Pi And More\muis.jpg"/>
          <p:cNvPicPr>
            <a:picLocks noChangeAspect="1" noChangeArrowheads="1"/>
          </p:cNvPicPr>
          <p:nvPr/>
        </p:nvPicPr>
        <p:blipFill>
          <a:blip r:embed="rId8" cstate="print"/>
          <a:srcRect/>
          <a:stretch>
            <a:fillRect/>
          </a:stretch>
        </p:blipFill>
        <p:spPr bwMode="auto">
          <a:xfrm>
            <a:off x="2339752" y="3939902"/>
            <a:ext cx="639117" cy="639117"/>
          </a:xfrm>
          <a:prstGeom prst="rect">
            <a:avLst/>
          </a:prstGeom>
          <a:noFill/>
        </p:spPr>
      </p:pic>
      <p:pic>
        <p:nvPicPr>
          <p:cNvPr id="45" name="Picture 7" descr="C:\Users\M5810video\Documents\Weekendschool\Pi And More\muis.jpg"/>
          <p:cNvPicPr>
            <a:picLocks noChangeAspect="1" noChangeArrowheads="1"/>
          </p:cNvPicPr>
          <p:nvPr/>
        </p:nvPicPr>
        <p:blipFill>
          <a:blip r:embed="rId8" cstate="print"/>
          <a:srcRect/>
          <a:stretch>
            <a:fillRect/>
          </a:stretch>
        </p:blipFill>
        <p:spPr bwMode="auto">
          <a:xfrm flipH="1">
            <a:off x="395536" y="3939902"/>
            <a:ext cx="639117" cy="639117"/>
          </a:xfrm>
          <a:prstGeom prst="rect">
            <a:avLst/>
          </a:prstGeom>
          <a:noFill/>
        </p:spPr>
      </p:pic>
      <p:pic>
        <p:nvPicPr>
          <p:cNvPr id="3080" name="Picture 8" descr="C:\Users\M5810video\Documents\Weekendschool\Pi And More\HP1750.jpg"/>
          <p:cNvPicPr>
            <a:picLocks noChangeAspect="1" noChangeArrowheads="1"/>
          </p:cNvPicPr>
          <p:nvPr/>
        </p:nvPicPr>
        <p:blipFill>
          <a:blip r:embed="rId9" cstate="print"/>
          <a:srcRect/>
          <a:stretch>
            <a:fillRect/>
          </a:stretch>
        </p:blipFill>
        <p:spPr bwMode="auto">
          <a:xfrm>
            <a:off x="3131840" y="3795886"/>
            <a:ext cx="867892" cy="867892"/>
          </a:xfrm>
          <a:prstGeom prst="rect">
            <a:avLst/>
          </a:prstGeom>
          <a:noFill/>
        </p:spPr>
      </p:pic>
      <p:cxnSp>
        <p:nvCxnSpPr>
          <p:cNvPr id="47" name="Rechte verbindingslijn 46"/>
          <p:cNvCxnSpPr/>
          <p:nvPr/>
        </p:nvCxnSpPr>
        <p:spPr>
          <a:xfrm flipH="1">
            <a:off x="971600" y="3651870"/>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Rechte verbindingslijn 48"/>
          <p:cNvCxnSpPr/>
          <p:nvPr/>
        </p:nvCxnSpPr>
        <p:spPr>
          <a:xfrm>
            <a:off x="2267744" y="3651870"/>
            <a:ext cx="144016"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Rechte verbindingslijn 50"/>
          <p:cNvCxnSpPr/>
          <p:nvPr/>
        </p:nvCxnSpPr>
        <p:spPr>
          <a:xfrm>
            <a:off x="1691680" y="3651870"/>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Rechte verbindingslijn 59"/>
          <p:cNvCxnSpPr>
            <a:endCxn id="3080" idx="0"/>
          </p:cNvCxnSpPr>
          <p:nvPr/>
        </p:nvCxnSpPr>
        <p:spPr>
          <a:xfrm>
            <a:off x="3563888" y="3651870"/>
            <a:ext cx="1898" cy="144016"/>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hthoek 35"/>
          <p:cNvSpPr/>
          <p:nvPr/>
        </p:nvSpPr>
        <p:spPr>
          <a:xfrm>
            <a:off x="1763688" y="2571750"/>
            <a:ext cx="1512168"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Predefined sprites (with some code, sounds and costumes)</a:t>
            </a:r>
          </a:p>
        </p:txBody>
      </p:sp>
      <p:sp>
        <p:nvSpPr>
          <p:cNvPr id="39" name="Rechthoek 38"/>
          <p:cNvSpPr/>
          <p:nvPr/>
        </p:nvSpPr>
        <p:spPr>
          <a:xfrm>
            <a:off x="7380312" y="3867894"/>
            <a:ext cx="1691680"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Standard setup</a:t>
            </a:r>
            <a:endParaRPr lang="nl-NL" sz="1050" dirty="0"/>
          </a:p>
        </p:txBody>
      </p:sp>
      <p:sp>
        <p:nvSpPr>
          <p:cNvPr id="40" name="Rechthoek 39"/>
          <p:cNvSpPr/>
          <p:nvPr/>
        </p:nvSpPr>
        <p:spPr>
          <a:xfrm>
            <a:off x="7380312" y="4083918"/>
            <a:ext cx="1691680" cy="3600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Programmed by the students (today: you)</a:t>
            </a:r>
            <a:endParaRPr lang="nl-NL" sz="1050" dirty="0"/>
          </a:p>
        </p:txBody>
      </p:sp>
      <p:sp>
        <p:nvSpPr>
          <p:cNvPr id="44" name="Rechthoek 43"/>
          <p:cNvSpPr/>
          <p:nvPr/>
        </p:nvSpPr>
        <p:spPr>
          <a:xfrm>
            <a:off x="7380312" y="4443958"/>
            <a:ext cx="1691680" cy="3600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Prepared by the teacher or expert (today: you)</a:t>
            </a:r>
          </a:p>
        </p:txBody>
      </p:sp>
      <p:sp>
        <p:nvSpPr>
          <p:cNvPr id="42" name="Rechthoek 41"/>
          <p:cNvSpPr/>
          <p:nvPr/>
        </p:nvSpPr>
        <p:spPr>
          <a:xfrm>
            <a:off x="1619672" y="1347614"/>
            <a:ext cx="79208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Scratch 2 extension for </a:t>
            </a:r>
            <a:r>
              <a:rPr lang="en-US" sz="900" dirty="0" err="1" smtClean="0"/>
              <a:t>scratchClient</a:t>
            </a:r>
            <a:endParaRPr lang="nl-NL" sz="900" dirty="0"/>
          </a:p>
        </p:txBody>
      </p:sp>
      <p:cxnSp>
        <p:nvCxnSpPr>
          <p:cNvPr id="52" name="Rechte verbindingslijn met pijl 51"/>
          <p:cNvCxnSpPr/>
          <p:nvPr/>
        </p:nvCxnSpPr>
        <p:spPr>
          <a:xfrm flipV="1">
            <a:off x="4211960" y="2283718"/>
            <a:ext cx="0" cy="288032"/>
          </a:xfrm>
          <a:prstGeom prst="straightConnector1">
            <a:avLst/>
          </a:prstGeom>
          <a:ln w="25400">
            <a:solidFill>
              <a:srgbClr val="00CC66"/>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Make a script file to start </a:t>
            </a:r>
            <a:r>
              <a:rPr lang="en-US" dirty="0" err="1" smtClean="0"/>
              <a:t>scratchClient</a:t>
            </a:r>
            <a:endParaRPr lang="nl-NL" dirty="0"/>
          </a:p>
        </p:txBody>
      </p:sp>
      <p:sp>
        <p:nvSpPr>
          <p:cNvPr id="3" name="Tijdelijke aanduiding voor inhoud 2"/>
          <p:cNvSpPr>
            <a:spLocks noGrp="1"/>
          </p:cNvSpPr>
          <p:nvPr>
            <p:ph idx="1"/>
          </p:nvPr>
        </p:nvSpPr>
        <p:spPr/>
        <p:txBody>
          <a:bodyPr>
            <a:normAutofit fontScale="92500" lnSpcReduction="10000"/>
          </a:bodyPr>
          <a:lstStyle/>
          <a:p>
            <a:r>
              <a:rPr lang="en-US" dirty="0" smtClean="0"/>
              <a:t>Then make a new file in the </a:t>
            </a:r>
            <a:r>
              <a:rPr lang="en-US" dirty="0" err="1" smtClean="0"/>
              <a:t>PiAndMore</a:t>
            </a:r>
            <a:r>
              <a:rPr lang="en-US" dirty="0" smtClean="0"/>
              <a:t> folder on the Desktop</a:t>
            </a:r>
          </a:p>
          <a:p>
            <a:pPr lvl="1"/>
            <a:r>
              <a:rPr lang="en-US" dirty="0" smtClean="0"/>
              <a:t>Call it </a:t>
            </a:r>
            <a:r>
              <a:rPr lang="en-US" sz="2100" dirty="0" err="1" smtClean="0">
                <a:latin typeface="Courier New" pitchFamily="49" charset="0"/>
                <a:cs typeface="Courier New" pitchFamily="49" charset="0"/>
              </a:rPr>
              <a:t>StartSC.bash</a:t>
            </a:r>
            <a:endParaRPr lang="en-US" sz="2100" dirty="0" smtClean="0">
              <a:latin typeface="Courier New" pitchFamily="49" charset="0"/>
              <a:cs typeface="Courier New" pitchFamily="49" charset="0"/>
            </a:endParaRPr>
          </a:p>
          <a:p>
            <a:r>
              <a:rPr lang="en-US" dirty="0" smtClean="0"/>
              <a:t>Put this into the file (copy/paste from this presentation):</a:t>
            </a:r>
          </a:p>
          <a:p>
            <a:pPr lvl="1">
              <a:buNone/>
            </a:pPr>
            <a:r>
              <a:rPr lang="en-US" dirty="0" smtClean="0">
                <a:latin typeface="Courier New" pitchFamily="49" charset="0"/>
                <a:cs typeface="Courier New" pitchFamily="49" charset="0"/>
              </a:rPr>
              <a:t>!# /bin/bash</a:t>
            </a:r>
            <a:endParaRPr lang="nl-NL" dirty="0" smtClean="0">
              <a:latin typeface="Courier New" pitchFamily="49" charset="0"/>
              <a:cs typeface="Courier New" pitchFamily="49" charset="0"/>
            </a:endParaRPr>
          </a:p>
          <a:p>
            <a:pPr lvl="1">
              <a:buNone/>
            </a:pPr>
            <a:r>
              <a:rPr lang="nl-NL" dirty="0" err="1" smtClean="0">
                <a:latin typeface="Courier New" pitchFamily="49" charset="0"/>
                <a:cs typeface="Courier New" pitchFamily="49" charset="0"/>
              </a:rPr>
              <a:t>sudo</a:t>
            </a:r>
            <a:r>
              <a:rPr lang="nl-NL" dirty="0" smtClean="0">
                <a:latin typeface="Courier New" pitchFamily="49" charset="0"/>
                <a:cs typeface="Courier New" pitchFamily="49" charset="0"/>
              </a:rPr>
              <a:t> python ~/</a:t>
            </a:r>
            <a:r>
              <a:rPr lang="nl-NL" dirty="0" err="1" smtClean="0">
                <a:latin typeface="Courier New" pitchFamily="49" charset="0"/>
                <a:cs typeface="Courier New" pitchFamily="49" charset="0"/>
              </a:rPr>
              <a:t>scratchClient</a:t>
            </a:r>
            <a:r>
              <a:rPr lang="nl-NL" dirty="0" smtClean="0">
                <a:latin typeface="Courier New" pitchFamily="49" charset="0"/>
                <a:cs typeface="Courier New" pitchFamily="49" charset="0"/>
              </a:rPr>
              <a:t>/</a:t>
            </a:r>
            <a:r>
              <a:rPr lang="nl-NL" dirty="0" err="1" smtClean="0">
                <a:latin typeface="Courier New" pitchFamily="49" charset="0"/>
                <a:cs typeface="Courier New" pitchFamily="49" charset="0"/>
              </a:rPr>
              <a:t>src</a:t>
            </a:r>
            <a:r>
              <a:rPr lang="nl-NL" dirty="0" smtClean="0">
                <a:latin typeface="Courier New" pitchFamily="49" charset="0"/>
                <a:cs typeface="Courier New" pitchFamily="49" charset="0"/>
              </a:rPr>
              <a:t>/</a:t>
            </a:r>
            <a:r>
              <a:rPr lang="nl-NL" dirty="0" err="1" smtClean="0">
                <a:latin typeface="Courier New" pitchFamily="49" charset="0"/>
                <a:cs typeface="Courier New" pitchFamily="49" charset="0"/>
              </a:rPr>
              <a:t>scratchClient.py</a:t>
            </a:r>
            <a:r>
              <a:rPr lang="nl-NL" dirty="0" smtClean="0">
                <a:latin typeface="Courier New" pitchFamily="49" charset="0"/>
                <a:cs typeface="Courier New" pitchFamily="49" charset="0"/>
              </a:rPr>
              <a:t> -c ~/Desktop/</a:t>
            </a:r>
            <a:r>
              <a:rPr lang="nl-NL" dirty="0" err="1" smtClean="0">
                <a:latin typeface="Courier New" pitchFamily="49" charset="0"/>
                <a:cs typeface="Courier New" pitchFamily="49" charset="0"/>
              </a:rPr>
              <a:t>PiAndMore</a:t>
            </a:r>
            <a:r>
              <a:rPr lang="nl-NL" dirty="0" smtClean="0">
                <a:latin typeface="Courier New" pitchFamily="49" charset="0"/>
                <a:cs typeface="Courier New" pitchFamily="49" charset="0"/>
              </a:rPr>
              <a:t>/</a:t>
            </a:r>
            <a:r>
              <a:rPr lang="nl-NL" dirty="0" err="1" smtClean="0">
                <a:latin typeface="Courier New" pitchFamily="49" charset="0"/>
                <a:cs typeface="Courier New" pitchFamily="49" charset="0"/>
              </a:rPr>
              <a:t>PiAndMore.xml</a:t>
            </a:r>
            <a:endParaRPr lang="nl-NL" dirty="0" smtClean="0">
              <a:latin typeface="Courier New" pitchFamily="49" charset="0"/>
              <a:cs typeface="Courier New" pitchFamily="49" charset="0"/>
            </a:endParaRPr>
          </a:p>
          <a:p>
            <a:pPr lvl="1">
              <a:buNone/>
            </a:pPr>
            <a:r>
              <a:rPr lang="en-US" dirty="0" smtClean="0">
                <a:latin typeface="Courier New" pitchFamily="49" charset="0"/>
                <a:cs typeface="Courier New" pitchFamily="49" charset="0"/>
              </a:rPr>
              <a:t>pause –p “Press Enter to continue”</a:t>
            </a:r>
            <a:endParaRPr lang="nl-NL" dirty="0" smtClean="0">
              <a:latin typeface="Courier New" pitchFamily="49" charset="0"/>
              <a:cs typeface="Courier New" pitchFamily="49" charset="0"/>
            </a:endParaRPr>
          </a:p>
          <a:p>
            <a:r>
              <a:rPr lang="en-US" dirty="0" smtClean="0"/>
              <a:t>Make the file executable (file properties, permissions)</a:t>
            </a:r>
          </a:p>
          <a:p>
            <a:r>
              <a:rPr lang="en-US" dirty="0" smtClean="0"/>
              <a:t>Do you understand what the file does? </a:t>
            </a:r>
          </a:p>
          <a:p>
            <a:pPr lvl="1"/>
            <a:r>
              <a:rPr lang="en-US" dirty="0" smtClean="0"/>
              <a:t>If not, please ask</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100</a:t>
            </a:fld>
            <a:endParaRPr lang="nl-NL" dirty="0"/>
          </a:p>
        </p:txBody>
      </p:sp>
      <p:sp>
        <p:nvSpPr>
          <p:cNvPr id="5" name="Tekstvak 4"/>
          <p:cNvSpPr txBox="1"/>
          <p:nvPr/>
        </p:nvSpPr>
        <p:spPr>
          <a:xfrm>
            <a:off x="2843808" y="4443958"/>
            <a:ext cx="3888432" cy="646331"/>
          </a:xfrm>
          <a:prstGeom prst="rect">
            <a:avLst/>
          </a:prstGeom>
          <a:solidFill>
            <a:srgbClr val="FF0000"/>
          </a:solidFill>
        </p:spPr>
        <p:txBody>
          <a:bodyPr wrap="square" rtlCol="0">
            <a:spAutoFit/>
          </a:bodyPr>
          <a:lstStyle/>
          <a:p>
            <a:pPr algn="ctr"/>
            <a:r>
              <a:rPr lang="en-US" dirty="0" smtClean="0">
                <a:solidFill>
                  <a:schemeClr val="bg1"/>
                </a:solidFill>
              </a:rPr>
              <a:t>Only to be done if you did NOT continue from the beginners workshop</a:t>
            </a:r>
            <a:endParaRPr lang="nl-NL" dirty="0">
              <a:solidFill>
                <a:schemeClr val="bg1"/>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M5810video\Documents\Weekendschool\Pi And More\PiAndMore WS - 0 - Start_bb.jpg"/>
          <p:cNvPicPr>
            <a:picLocks noChangeAspect="1" noChangeArrowheads="1"/>
          </p:cNvPicPr>
          <p:nvPr/>
        </p:nvPicPr>
        <p:blipFill>
          <a:blip r:embed="rId3" cstate="print"/>
          <a:srcRect/>
          <a:stretch>
            <a:fillRect/>
          </a:stretch>
        </p:blipFill>
        <p:spPr bwMode="auto">
          <a:xfrm>
            <a:off x="701496" y="1108329"/>
            <a:ext cx="3396590" cy="3365805"/>
          </a:xfrm>
          <a:prstGeom prst="rect">
            <a:avLst/>
          </a:prstGeom>
          <a:noFill/>
        </p:spPr>
      </p:pic>
      <p:sp>
        <p:nvSpPr>
          <p:cNvPr id="15" name="Rechthoek 14"/>
          <p:cNvSpPr/>
          <p:nvPr/>
        </p:nvSpPr>
        <p:spPr>
          <a:xfrm>
            <a:off x="4086168" y="1059582"/>
            <a:ext cx="720080" cy="3456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p:txBody>
          <a:bodyPr/>
          <a:lstStyle/>
          <a:p>
            <a:r>
              <a:rPr lang="en-US" dirty="0" smtClean="0"/>
              <a:t>Connect the power wires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101</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5436096" y="4515966"/>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rot="10800000">
            <a:off x="4572000" y="1707654"/>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Tekstvak 16"/>
          <p:cNvSpPr txBox="1"/>
          <p:nvPr/>
        </p:nvSpPr>
        <p:spPr>
          <a:xfrm>
            <a:off x="0" y="2931790"/>
            <a:ext cx="3888432" cy="646331"/>
          </a:xfrm>
          <a:prstGeom prst="rect">
            <a:avLst/>
          </a:prstGeom>
          <a:solidFill>
            <a:srgbClr val="FF0000"/>
          </a:solidFill>
        </p:spPr>
        <p:txBody>
          <a:bodyPr wrap="square" rtlCol="0">
            <a:spAutoFit/>
          </a:bodyPr>
          <a:lstStyle/>
          <a:p>
            <a:pPr algn="ctr"/>
            <a:r>
              <a:rPr lang="en-US" dirty="0" smtClean="0">
                <a:solidFill>
                  <a:schemeClr val="bg1"/>
                </a:solidFill>
              </a:rPr>
              <a:t>Only to be done if you did NOT continue from the beginners workshop</a:t>
            </a:r>
            <a:endParaRPr lang="nl-NL" dirty="0">
              <a:solidFill>
                <a:schemeClr val="bg1"/>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Make the </a:t>
            </a:r>
            <a:r>
              <a:rPr lang="en-US" dirty="0" err="1" smtClean="0"/>
              <a:t>config</a:t>
            </a:r>
            <a:r>
              <a:rPr lang="en-US" dirty="0" smtClean="0"/>
              <a:t> file for all steps</a:t>
            </a:r>
            <a:endParaRPr lang="nl-NL" dirty="0"/>
          </a:p>
        </p:txBody>
      </p:sp>
      <p:sp>
        <p:nvSpPr>
          <p:cNvPr id="3" name="Tijdelijke aanduiding voor inhoud 2"/>
          <p:cNvSpPr>
            <a:spLocks noGrp="1"/>
          </p:cNvSpPr>
          <p:nvPr>
            <p:ph idx="1"/>
          </p:nvPr>
        </p:nvSpPr>
        <p:spPr>
          <a:xfrm>
            <a:off x="467544" y="1059582"/>
            <a:ext cx="8229600" cy="3675855"/>
          </a:xfrm>
        </p:spPr>
        <p:txBody>
          <a:bodyPr>
            <a:normAutofit/>
          </a:bodyPr>
          <a:lstStyle/>
          <a:p>
            <a:r>
              <a:rPr lang="en-US" sz="2000" dirty="0" smtClean="0"/>
              <a:t>In order not to loose time, it is recommended to add all setups in the </a:t>
            </a:r>
            <a:r>
              <a:rPr lang="en-US" sz="2000" dirty="0" err="1" smtClean="0"/>
              <a:t>config</a:t>
            </a:r>
            <a:r>
              <a:rPr lang="en-US" sz="2000" dirty="0" smtClean="0"/>
              <a:t> file now. </a:t>
            </a:r>
          </a:p>
          <a:p>
            <a:pPr lvl="1"/>
            <a:r>
              <a:rPr lang="en-US" sz="1800" dirty="0" smtClean="0"/>
              <a:t>If you continued from the beginners workshop then leave in what you have, only add.</a:t>
            </a:r>
          </a:p>
          <a:p>
            <a:pPr lvl="1"/>
            <a:r>
              <a:rPr lang="en-US" sz="1800" dirty="0" smtClean="0"/>
              <a:t>D3: out, </a:t>
            </a:r>
            <a:r>
              <a:rPr lang="en-US" sz="1800" dirty="0" err="1" smtClean="0"/>
              <a:t>pwm</a:t>
            </a:r>
            <a:r>
              <a:rPr lang="en-US" sz="1800" dirty="0" smtClean="0"/>
              <a:t>, 3Color Red LED</a:t>
            </a:r>
          </a:p>
          <a:p>
            <a:pPr lvl="1"/>
            <a:r>
              <a:rPr lang="en-US" sz="1800" dirty="0" smtClean="0"/>
              <a:t>D5: out, </a:t>
            </a:r>
            <a:r>
              <a:rPr lang="en-US" sz="1800" dirty="0" err="1" smtClean="0"/>
              <a:t>pwm</a:t>
            </a:r>
            <a:r>
              <a:rPr lang="en-US" sz="1800" dirty="0" smtClean="0"/>
              <a:t>, 3Color Blue LED</a:t>
            </a:r>
          </a:p>
          <a:p>
            <a:pPr lvl="1"/>
            <a:r>
              <a:rPr lang="en-US" sz="1800" dirty="0" smtClean="0"/>
              <a:t>D6: out, </a:t>
            </a:r>
            <a:r>
              <a:rPr lang="en-US" sz="1800" dirty="0" err="1" smtClean="0"/>
              <a:t>pwm</a:t>
            </a:r>
            <a:r>
              <a:rPr lang="en-US" sz="1800" dirty="0" smtClean="0"/>
              <a:t>, 3Color Green LED</a:t>
            </a:r>
          </a:p>
          <a:p>
            <a:pPr lvl="1"/>
            <a:r>
              <a:rPr lang="en-US" sz="1800" dirty="0" smtClean="0"/>
              <a:t>D8: in, </a:t>
            </a:r>
            <a:r>
              <a:rPr lang="en-US" sz="1800" dirty="0" err="1" smtClean="0"/>
              <a:t>counter_pullup</a:t>
            </a:r>
            <a:r>
              <a:rPr lang="en-US" sz="1800" dirty="0" smtClean="0"/>
              <a:t>, Counter button</a:t>
            </a:r>
          </a:p>
          <a:p>
            <a:pPr lvl="1"/>
            <a:r>
              <a:rPr lang="en-US" sz="1800" dirty="0" smtClean="0"/>
              <a:t>D10: in, counter, IR sensor	</a:t>
            </a:r>
          </a:p>
          <a:p>
            <a:pPr lvl="1">
              <a:buNone/>
            </a:pPr>
            <a:r>
              <a:rPr lang="en-US" sz="1800" dirty="0" smtClean="0"/>
              <a:t>						</a:t>
            </a:r>
          </a:p>
          <a:p>
            <a:pPr lvl="1">
              <a:buNone/>
            </a:pPr>
            <a:r>
              <a:rPr lang="en-US" sz="1800" dirty="0" smtClean="0"/>
              <a:t>						</a:t>
            </a:r>
            <a:endParaRPr lang="en-US" sz="1400"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102</a:t>
            </a:fld>
            <a:endParaRPr lang="nl-NL" dirty="0"/>
          </a:p>
        </p:txBody>
      </p:sp>
      <p:sp>
        <p:nvSpPr>
          <p:cNvPr id="5" name="Tekstvak 4"/>
          <p:cNvSpPr txBox="1"/>
          <p:nvPr/>
        </p:nvSpPr>
        <p:spPr>
          <a:xfrm>
            <a:off x="4788024" y="2211710"/>
            <a:ext cx="3744416" cy="2339102"/>
          </a:xfrm>
          <a:prstGeom prst="rect">
            <a:avLst/>
          </a:prstGeom>
          <a:noFill/>
        </p:spPr>
        <p:txBody>
          <a:bodyPr wrap="square" rtlCol="0">
            <a:spAutoFit/>
          </a:bodyPr>
          <a:lstStyle/>
          <a:p>
            <a:pPr>
              <a:spcAft>
                <a:spcPts val="400"/>
              </a:spcAft>
            </a:pPr>
            <a:r>
              <a:rPr lang="en-US" dirty="0" smtClean="0"/>
              <a:t>- A0: in, analog, Rain Sensor</a:t>
            </a:r>
          </a:p>
          <a:p>
            <a:pPr>
              <a:spcAft>
                <a:spcPts val="400"/>
              </a:spcAft>
            </a:pPr>
            <a:r>
              <a:rPr lang="en-US" dirty="0" smtClean="0"/>
              <a:t>- A1: in, </a:t>
            </a:r>
            <a:r>
              <a:rPr lang="en-US" dirty="0" err="1" smtClean="0"/>
              <a:t>input_pullup</a:t>
            </a:r>
            <a:r>
              <a:rPr lang="en-US" dirty="0" smtClean="0"/>
              <a:t>, Tilt Sensor</a:t>
            </a:r>
          </a:p>
          <a:p>
            <a:pPr>
              <a:spcAft>
                <a:spcPts val="400"/>
              </a:spcAft>
            </a:pPr>
            <a:r>
              <a:rPr lang="en-US" dirty="0" smtClean="0"/>
              <a:t>- A2: out, output, Relay</a:t>
            </a:r>
          </a:p>
          <a:p>
            <a:pPr>
              <a:spcAft>
                <a:spcPts val="400"/>
              </a:spcAft>
            </a:pPr>
            <a:r>
              <a:rPr lang="en-US" dirty="0" smtClean="0"/>
              <a:t>- A3: in, analog, Sound Sensor</a:t>
            </a:r>
          </a:p>
          <a:p>
            <a:pPr>
              <a:spcAft>
                <a:spcPts val="400"/>
              </a:spcAft>
            </a:pPr>
            <a:r>
              <a:rPr lang="en-US" dirty="0" smtClean="0"/>
              <a:t>- A5: in, </a:t>
            </a:r>
            <a:r>
              <a:rPr lang="en-US" dirty="0" err="1" smtClean="0"/>
              <a:t>input_pullup</a:t>
            </a:r>
            <a:r>
              <a:rPr lang="en-US" dirty="0" smtClean="0"/>
              <a:t>, Joystick Button</a:t>
            </a:r>
          </a:p>
          <a:p>
            <a:pPr>
              <a:spcAft>
                <a:spcPts val="400"/>
              </a:spcAft>
            </a:pPr>
            <a:r>
              <a:rPr lang="en-US" dirty="0" smtClean="0"/>
              <a:t>- A6: in, analog, </a:t>
            </a:r>
            <a:r>
              <a:rPr lang="en-US" dirty="0" err="1" smtClean="0"/>
              <a:t>JoyStickY</a:t>
            </a:r>
            <a:endParaRPr lang="en-US" dirty="0" smtClean="0"/>
          </a:p>
          <a:p>
            <a:pPr>
              <a:spcAft>
                <a:spcPts val="400"/>
              </a:spcAft>
            </a:pPr>
            <a:r>
              <a:rPr lang="en-US" dirty="0" smtClean="0"/>
              <a:t>- A7: in, analog, </a:t>
            </a:r>
            <a:r>
              <a:rPr lang="en-US" dirty="0" err="1" smtClean="0"/>
              <a:t>JoyStickX</a:t>
            </a:r>
            <a:endParaRPr lang="nl-NL"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Make variables</a:t>
            </a:r>
            <a:endParaRPr lang="nl-NL" dirty="0"/>
          </a:p>
        </p:txBody>
      </p:sp>
      <p:sp>
        <p:nvSpPr>
          <p:cNvPr id="3" name="Tijdelijke aanduiding voor inhoud 2"/>
          <p:cNvSpPr>
            <a:spLocks noGrp="1"/>
          </p:cNvSpPr>
          <p:nvPr>
            <p:ph idx="1"/>
          </p:nvPr>
        </p:nvSpPr>
        <p:spPr/>
        <p:txBody>
          <a:bodyPr/>
          <a:lstStyle/>
          <a:p>
            <a:r>
              <a:rPr lang="en-US" dirty="0" smtClean="0"/>
              <a:t>Save the </a:t>
            </a:r>
            <a:r>
              <a:rPr lang="en-US" dirty="0" err="1" smtClean="0"/>
              <a:t>config</a:t>
            </a:r>
            <a:r>
              <a:rPr lang="en-US" dirty="0" smtClean="0"/>
              <a:t> file</a:t>
            </a:r>
          </a:p>
          <a:p>
            <a:r>
              <a:rPr lang="en-US" dirty="0" smtClean="0"/>
              <a:t>(Re)start </a:t>
            </a:r>
            <a:r>
              <a:rPr lang="en-US" dirty="0" err="1" smtClean="0"/>
              <a:t>scratchClient</a:t>
            </a:r>
            <a:endParaRPr lang="en-US" dirty="0" smtClean="0"/>
          </a:p>
          <a:p>
            <a:r>
              <a:rPr lang="en-US" dirty="0" smtClean="0"/>
              <a:t>In Scratch, create a variable for each of the </a:t>
            </a:r>
            <a:r>
              <a:rPr lang="en-US" i="1" dirty="0" smtClean="0"/>
              <a:t>out</a:t>
            </a:r>
            <a:r>
              <a:rPr lang="en-US" dirty="0" smtClean="0"/>
              <a:t> parameters.</a:t>
            </a:r>
          </a:p>
          <a:p>
            <a:pPr lvl="1"/>
            <a:r>
              <a:rPr lang="en-US" dirty="0" smtClean="0"/>
              <a:t>Note: variable names are case sensitive.</a:t>
            </a:r>
          </a:p>
          <a:p>
            <a:r>
              <a:rPr lang="en-US" dirty="0" smtClean="0"/>
              <a:t>In Scratch, make all of the sensors visible, so all </a:t>
            </a:r>
            <a:r>
              <a:rPr lang="en-US" i="1" dirty="0" smtClean="0"/>
              <a:t>in</a:t>
            </a:r>
            <a:r>
              <a:rPr lang="en-US" dirty="0" smtClean="0"/>
              <a:t> parameters.</a:t>
            </a:r>
          </a:p>
          <a:p>
            <a:pPr lvl="1"/>
            <a:r>
              <a:rPr lang="en-US" dirty="0" smtClean="0"/>
              <a:t>Will only work if </a:t>
            </a:r>
            <a:r>
              <a:rPr lang="en-US" dirty="0" err="1" smtClean="0"/>
              <a:t>scratchClient</a:t>
            </a:r>
            <a:r>
              <a:rPr lang="en-US" dirty="0" smtClean="0"/>
              <a:t> successfully communicates to the board.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103</a:t>
            </a:fld>
            <a:endParaRPr lang="nl-NL"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51470"/>
            <a:ext cx="8229600" cy="1152128"/>
          </a:xfrm>
        </p:spPr>
        <p:txBody>
          <a:bodyPr>
            <a:normAutofit fontScale="90000"/>
          </a:bodyPr>
          <a:lstStyle/>
          <a:p>
            <a:r>
              <a:rPr lang="en-US" dirty="0" smtClean="0"/>
              <a:t>Choose the topics you want to give priority</a:t>
            </a:r>
            <a:endParaRPr lang="nl-NL" dirty="0"/>
          </a:p>
        </p:txBody>
      </p:sp>
      <p:sp>
        <p:nvSpPr>
          <p:cNvPr id="3" name="Tijdelijke aanduiding voor inhoud 2"/>
          <p:cNvSpPr>
            <a:spLocks noGrp="1"/>
          </p:cNvSpPr>
          <p:nvPr>
            <p:ph sz="half" idx="1"/>
          </p:nvPr>
        </p:nvSpPr>
        <p:spPr>
          <a:xfrm>
            <a:off x="457200" y="1347615"/>
            <a:ext cx="4038600" cy="3394472"/>
          </a:xfrm>
        </p:spPr>
        <p:txBody>
          <a:bodyPr>
            <a:normAutofit fontScale="47500" lnSpcReduction="20000"/>
          </a:bodyPr>
          <a:lstStyle/>
          <a:p>
            <a:r>
              <a:rPr lang="en-US" sz="4200" dirty="0" smtClean="0"/>
              <a:t>The advanced workshop may be too short to do all activities.</a:t>
            </a:r>
          </a:p>
          <a:p>
            <a:pPr lvl="1"/>
            <a:r>
              <a:rPr lang="en-US" sz="3800" dirty="0" smtClean="0"/>
              <a:t>So pick the order of the topics from the list</a:t>
            </a:r>
          </a:p>
          <a:p>
            <a:r>
              <a:rPr lang="en-US" sz="4200" dirty="0" smtClean="0"/>
              <a:t>The </a:t>
            </a:r>
            <a:r>
              <a:rPr lang="en-US" sz="4200" dirty="0" smtClean="0">
                <a:solidFill>
                  <a:srgbClr val="FF0000"/>
                </a:solidFill>
              </a:rPr>
              <a:t>red topics </a:t>
            </a:r>
            <a:r>
              <a:rPr lang="en-US" sz="4200" dirty="0" smtClean="0"/>
              <a:t>teach you more about </a:t>
            </a:r>
            <a:r>
              <a:rPr lang="en-US" sz="4200" dirty="0" err="1" smtClean="0"/>
              <a:t>scratchClient</a:t>
            </a:r>
            <a:r>
              <a:rPr lang="en-US" sz="4200" dirty="0" smtClean="0"/>
              <a:t>.</a:t>
            </a:r>
          </a:p>
          <a:p>
            <a:r>
              <a:rPr lang="en-US" sz="4200" dirty="0" smtClean="0"/>
              <a:t>The </a:t>
            </a:r>
            <a:r>
              <a:rPr lang="en-US" sz="4200" dirty="0" smtClean="0">
                <a:solidFill>
                  <a:srgbClr val="007A37"/>
                </a:solidFill>
              </a:rPr>
              <a:t>green topics </a:t>
            </a:r>
            <a:r>
              <a:rPr lang="en-US" sz="4200" dirty="0" smtClean="0"/>
              <a:t>teach you more about electronics, sensors and engineering.</a:t>
            </a:r>
          </a:p>
          <a:p>
            <a:r>
              <a:rPr lang="en-US" sz="4200" dirty="0" smtClean="0"/>
              <a:t>If you rather would do pieces of the beginners workshop then that is fine as well.</a:t>
            </a:r>
            <a:endParaRPr lang="nl-NL" sz="4200" dirty="0"/>
          </a:p>
        </p:txBody>
      </p:sp>
      <p:sp>
        <p:nvSpPr>
          <p:cNvPr id="5" name="Tijdelijke aanduiding voor inhoud 4"/>
          <p:cNvSpPr>
            <a:spLocks noGrp="1"/>
          </p:cNvSpPr>
          <p:nvPr>
            <p:ph sz="half" idx="2"/>
          </p:nvPr>
        </p:nvSpPr>
        <p:spPr>
          <a:xfrm>
            <a:off x="4648200" y="1347614"/>
            <a:ext cx="4038600" cy="3603847"/>
          </a:xfrm>
        </p:spPr>
        <p:txBody>
          <a:bodyPr>
            <a:normAutofit fontScale="47500" lnSpcReduction="20000"/>
          </a:bodyPr>
          <a:lstStyle/>
          <a:p>
            <a:r>
              <a:rPr lang="en-US" dirty="0" smtClean="0">
                <a:solidFill>
                  <a:srgbClr val="007A37"/>
                </a:solidFill>
              </a:rPr>
              <a:t>Joystick</a:t>
            </a:r>
          </a:p>
          <a:p>
            <a:pPr lvl="1"/>
            <a:r>
              <a:rPr lang="en-US" dirty="0" smtClean="0"/>
              <a:t>Control position or control speed</a:t>
            </a:r>
          </a:p>
          <a:p>
            <a:pPr lvl="1"/>
            <a:r>
              <a:rPr lang="en-US" dirty="0" smtClean="0"/>
              <a:t>Take care of calibration and drift</a:t>
            </a:r>
          </a:p>
          <a:p>
            <a:r>
              <a:rPr lang="en-US" sz="2700" dirty="0" smtClean="0">
                <a:solidFill>
                  <a:srgbClr val="007A37"/>
                </a:solidFill>
              </a:rPr>
              <a:t>3-color LED</a:t>
            </a:r>
          </a:p>
          <a:p>
            <a:pPr lvl="1"/>
            <a:r>
              <a:rPr lang="en-US" dirty="0" smtClean="0"/>
              <a:t>To make any color</a:t>
            </a:r>
          </a:p>
          <a:p>
            <a:r>
              <a:rPr lang="en-US" dirty="0" smtClean="0">
                <a:solidFill>
                  <a:srgbClr val="FF0000"/>
                </a:solidFill>
              </a:rPr>
              <a:t>Counter function</a:t>
            </a:r>
          </a:p>
          <a:p>
            <a:pPr lvl="1"/>
            <a:r>
              <a:rPr lang="en-US" dirty="0" smtClean="0"/>
              <a:t>With button or IR slotted sensor</a:t>
            </a:r>
          </a:p>
          <a:p>
            <a:r>
              <a:rPr lang="en-US" sz="2700" dirty="0" smtClean="0">
                <a:solidFill>
                  <a:srgbClr val="007A37"/>
                </a:solidFill>
              </a:rPr>
              <a:t>Rain sensor</a:t>
            </a:r>
          </a:p>
          <a:p>
            <a:r>
              <a:rPr lang="en-US" sz="2700" dirty="0" smtClean="0">
                <a:solidFill>
                  <a:srgbClr val="007A37"/>
                </a:solidFill>
              </a:rPr>
              <a:t>Tilt sensor</a:t>
            </a:r>
          </a:p>
          <a:p>
            <a:r>
              <a:rPr lang="en-US" sz="2700" dirty="0" smtClean="0">
                <a:solidFill>
                  <a:srgbClr val="007A37"/>
                </a:solidFill>
              </a:rPr>
              <a:t>Sound sensor</a:t>
            </a:r>
          </a:p>
          <a:p>
            <a:r>
              <a:rPr lang="en-US" dirty="0" smtClean="0">
                <a:solidFill>
                  <a:srgbClr val="FF0000"/>
                </a:solidFill>
              </a:rPr>
              <a:t>Strongly link the </a:t>
            </a:r>
            <a:r>
              <a:rPr lang="en-US" dirty="0" err="1" smtClean="0">
                <a:solidFill>
                  <a:srgbClr val="FF0000"/>
                </a:solidFill>
              </a:rPr>
              <a:t>config</a:t>
            </a:r>
            <a:r>
              <a:rPr lang="en-US" dirty="0" smtClean="0">
                <a:solidFill>
                  <a:srgbClr val="FF0000"/>
                </a:solidFill>
              </a:rPr>
              <a:t> file to the </a:t>
            </a:r>
            <a:r>
              <a:rPr lang="en-US" dirty="0" err="1" smtClean="0">
                <a:solidFill>
                  <a:srgbClr val="FF0000"/>
                </a:solidFill>
              </a:rPr>
              <a:t>Arduino</a:t>
            </a:r>
            <a:endParaRPr lang="en-US" dirty="0" smtClean="0">
              <a:solidFill>
                <a:srgbClr val="FF0000"/>
              </a:solidFill>
            </a:endParaRPr>
          </a:p>
          <a:p>
            <a:pPr lvl="1"/>
            <a:r>
              <a:rPr lang="en-US" dirty="0" smtClean="0"/>
              <a:t>For safety</a:t>
            </a:r>
          </a:p>
          <a:p>
            <a:pPr lvl="1"/>
            <a:r>
              <a:rPr lang="en-US" dirty="0" smtClean="0"/>
              <a:t>For connection errors</a:t>
            </a:r>
          </a:p>
          <a:p>
            <a:r>
              <a:rPr lang="en-US" dirty="0" smtClean="0">
                <a:solidFill>
                  <a:srgbClr val="FF0000"/>
                </a:solidFill>
              </a:rPr>
              <a:t>Control multiple </a:t>
            </a:r>
            <a:r>
              <a:rPr lang="en-US" dirty="0" err="1" smtClean="0">
                <a:solidFill>
                  <a:srgbClr val="FF0000"/>
                </a:solidFill>
              </a:rPr>
              <a:t>Arduinos</a:t>
            </a:r>
            <a:r>
              <a:rPr lang="en-US" dirty="0" smtClean="0">
                <a:solidFill>
                  <a:srgbClr val="FF0000"/>
                </a:solidFill>
              </a:rPr>
              <a:t> concurrently</a:t>
            </a:r>
          </a:p>
          <a:p>
            <a:r>
              <a:rPr lang="en-US" dirty="0" smtClean="0">
                <a:solidFill>
                  <a:srgbClr val="FF0000"/>
                </a:solidFill>
              </a:rPr>
              <a:t>Power On Self Test</a:t>
            </a:r>
          </a:p>
          <a:p>
            <a:r>
              <a:rPr lang="en-US" sz="2700" dirty="0" smtClean="0">
                <a:solidFill>
                  <a:srgbClr val="007A37"/>
                </a:solidFill>
              </a:rPr>
              <a:t>Controlling a relay</a:t>
            </a:r>
          </a:p>
          <a:p>
            <a:r>
              <a:rPr lang="en-US" sz="2700" dirty="0" smtClean="0">
                <a:solidFill>
                  <a:srgbClr val="007A37"/>
                </a:solidFill>
              </a:rPr>
              <a:t>Controlling 220 Volt appliances (only info)</a:t>
            </a:r>
          </a:p>
          <a:p>
            <a:r>
              <a:rPr lang="en-US" sz="2700" dirty="0" smtClean="0">
                <a:solidFill>
                  <a:srgbClr val="007A37"/>
                </a:solidFill>
              </a:rPr>
              <a:t>Controlling a camera (only info)</a:t>
            </a:r>
            <a:endParaRPr lang="en-US"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104</a:t>
            </a:fld>
            <a:endParaRPr lang="nl-NL"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ctrTitle"/>
          </p:nvPr>
        </p:nvSpPr>
        <p:spPr/>
        <p:txBody>
          <a:bodyPr/>
          <a:lstStyle/>
          <a:p>
            <a:pPr algn="ctr"/>
            <a:r>
              <a:rPr lang="en-US" dirty="0" smtClean="0"/>
              <a:t>Joy stick</a:t>
            </a:r>
            <a:endParaRPr lang="nl-NL" dirty="0"/>
          </a:p>
        </p:txBody>
      </p:sp>
      <p:sp>
        <p:nvSpPr>
          <p:cNvPr id="5" name="Tijdelijke aanduiding voor dianummer 4"/>
          <p:cNvSpPr>
            <a:spLocks noGrp="1"/>
          </p:cNvSpPr>
          <p:nvPr>
            <p:ph type="sldNum" sz="quarter" idx="4294967295"/>
          </p:nvPr>
        </p:nvSpPr>
        <p:spPr>
          <a:xfrm>
            <a:off x="8629650" y="4767263"/>
            <a:ext cx="514350" cy="274637"/>
          </a:xfrm>
        </p:spPr>
        <p:txBody>
          <a:bodyPr/>
          <a:lstStyle/>
          <a:p>
            <a:fld id="{6802DAD7-DC19-4A9E-93C3-E71314786426}" type="slidenum">
              <a:rPr lang="nl-NL" smtClean="0"/>
              <a:pPr/>
              <a:t>105</a:t>
            </a:fld>
            <a:endParaRPr lang="nl-NL"/>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5810video\Documents\Weekendschool\Pi And More\PiAndMore WS - 5 - joy stick_bb.jpg"/>
          <p:cNvPicPr>
            <a:picLocks noChangeAspect="1" noChangeArrowheads="1"/>
          </p:cNvPicPr>
          <p:nvPr/>
        </p:nvPicPr>
        <p:blipFill>
          <a:blip r:embed="rId3" cstate="print"/>
          <a:srcRect/>
          <a:stretch>
            <a:fillRect/>
          </a:stretch>
        </p:blipFill>
        <p:spPr bwMode="auto">
          <a:xfrm>
            <a:off x="-1" y="1061993"/>
            <a:ext cx="5223154" cy="4084117"/>
          </a:xfrm>
          <a:prstGeom prst="rect">
            <a:avLst/>
          </a:prstGeom>
          <a:noFill/>
        </p:spPr>
      </p:pic>
      <p:sp>
        <p:nvSpPr>
          <p:cNvPr id="2" name="Titel 1"/>
          <p:cNvSpPr>
            <a:spLocks noGrp="1"/>
          </p:cNvSpPr>
          <p:nvPr>
            <p:ph type="title"/>
          </p:nvPr>
        </p:nvSpPr>
        <p:spPr/>
        <p:txBody>
          <a:bodyPr/>
          <a:lstStyle/>
          <a:p>
            <a:r>
              <a:rPr lang="en-US" dirty="0" smtClean="0"/>
              <a:t>Adding the joy stick</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106</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5" name="PIJL-OMHOOG 14"/>
          <p:cNvSpPr/>
          <p:nvPr/>
        </p:nvSpPr>
        <p:spPr>
          <a:xfrm rot="10800000">
            <a:off x="3131840" y="1131590"/>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PIJL-OMHOOG 13"/>
          <p:cNvSpPr/>
          <p:nvPr/>
        </p:nvSpPr>
        <p:spPr>
          <a:xfrm rot="5400000">
            <a:off x="683568" y="1851670"/>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Tekstvak 15"/>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cxnSp>
        <p:nvCxnSpPr>
          <p:cNvPr id="18" name="Rechte verbindingslijn met pijl 17"/>
          <p:cNvCxnSpPr/>
          <p:nvPr/>
        </p:nvCxnSpPr>
        <p:spPr>
          <a:xfrm>
            <a:off x="1547664" y="987574"/>
            <a:ext cx="115212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Tekstvak 18"/>
          <p:cNvSpPr txBox="1"/>
          <p:nvPr/>
        </p:nvSpPr>
        <p:spPr>
          <a:xfrm>
            <a:off x="1331640" y="864660"/>
            <a:ext cx="216024" cy="261610"/>
          </a:xfrm>
          <a:prstGeom prst="rect">
            <a:avLst/>
          </a:prstGeom>
          <a:noFill/>
        </p:spPr>
        <p:txBody>
          <a:bodyPr wrap="square" rtlCol="0">
            <a:spAutoFit/>
          </a:bodyPr>
          <a:lstStyle/>
          <a:p>
            <a:r>
              <a:rPr lang="en-US" sz="1050" dirty="0" smtClean="0"/>
              <a:t>X</a:t>
            </a:r>
            <a:endParaRPr lang="nl-NL" sz="1050" dirty="0"/>
          </a:p>
        </p:txBody>
      </p:sp>
      <p:cxnSp>
        <p:nvCxnSpPr>
          <p:cNvPr id="20" name="Rechte verbindingslijn met pijl 19"/>
          <p:cNvCxnSpPr/>
          <p:nvPr/>
        </p:nvCxnSpPr>
        <p:spPr>
          <a:xfrm flipH="1">
            <a:off x="2843808" y="1131590"/>
            <a:ext cx="7868" cy="8640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Tekstvak 21"/>
          <p:cNvSpPr txBox="1"/>
          <p:nvPr/>
        </p:nvSpPr>
        <p:spPr>
          <a:xfrm>
            <a:off x="2771800" y="1059582"/>
            <a:ext cx="216024" cy="253916"/>
          </a:xfrm>
          <a:prstGeom prst="rect">
            <a:avLst/>
          </a:prstGeom>
          <a:noFill/>
        </p:spPr>
        <p:txBody>
          <a:bodyPr wrap="square" rtlCol="0">
            <a:spAutoFit/>
          </a:bodyPr>
          <a:lstStyle/>
          <a:p>
            <a:r>
              <a:rPr lang="en-US" sz="1050" dirty="0" smtClean="0"/>
              <a:t>Y</a:t>
            </a:r>
            <a:endParaRPr lang="nl-NL" sz="1050"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Try it out</a:t>
            </a:r>
            <a:endParaRPr lang="nl-NL" dirty="0"/>
          </a:p>
        </p:txBody>
      </p:sp>
      <p:sp>
        <p:nvSpPr>
          <p:cNvPr id="3" name="Tijdelijke aanduiding voor inhoud 2"/>
          <p:cNvSpPr>
            <a:spLocks noGrp="1"/>
          </p:cNvSpPr>
          <p:nvPr>
            <p:ph idx="1"/>
          </p:nvPr>
        </p:nvSpPr>
        <p:spPr/>
        <p:txBody>
          <a:bodyPr>
            <a:normAutofit fontScale="92500" lnSpcReduction="20000"/>
          </a:bodyPr>
          <a:lstStyle/>
          <a:p>
            <a:r>
              <a:rPr lang="en-US" dirty="0" smtClean="0"/>
              <a:t>A joy stick has two small potentiometers and a button</a:t>
            </a:r>
          </a:p>
          <a:p>
            <a:pPr lvl="1"/>
            <a:r>
              <a:rPr lang="en-US" dirty="0" smtClean="0"/>
              <a:t>When the joy stick is released (neutral position), the potentiometers are in the middle of the value range (middle between 0 and 1024)</a:t>
            </a:r>
          </a:p>
          <a:p>
            <a:pPr lvl="1"/>
            <a:r>
              <a:rPr lang="en-US" dirty="0" smtClean="0"/>
              <a:t>There is one potentiometer for X and one for Y</a:t>
            </a:r>
          </a:p>
          <a:p>
            <a:pPr lvl="1"/>
            <a:r>
              <a:rPr lang="en-US" dirty="0" smtClean="0"/>
              <a:t>The button is operated when pressing the button.</a:t>
            </a:r>
          </a:p>
          <a:p>
            <a:r>
              <a:rPr lang="en-US" dirty="0" smtClean="0"/>
              <a:t>Reconnect and repower</a:t>
            </a:r>
          </a:p>
          <a:p>
            <a:r>
              <a:rPr lang="en-US" dirty="0" smtClean="0"/>
              <a:t>Wait till the </a:t>
            </a:r>
            <a:r>
              <a:rPr lang="en-US" dirty="0" err="1" smtClean="0"/>
              <a:t>Arduino</a:t>
            </a:r>
            <a:r>
              <a:rPr lang="en-US" dirty="0" smtClean="0"/>
              <a:t> LED blinks slowly.</a:t>
            </a:r>
          </a:p>
          <a:p>
            <a:r>
              <a:rPr lang="en-US" dirty="0" smtClean="0"/>
              <a:t>Now try moving and pressing the joy stick. Look at the 3 joy stick values to change</a:t>
            </a:r>
          </a:p>
          <a:p>
            <a:pPr lvl="1"/>
            <a:r>
              <a:rPr lang="en-US" dirty="0" err="1" smtClean="0"/>
              <a:t>JoystickX</a:t>
            </a:r>
            <a:r>
              <a:rPr lang="en-US" dirty="0" smtClean="0"/>
              <a:t> and </a:t>
            </a:r>
            <a:r>
              <a:rPr lang="en-US" dirty="0" err="1" smtClean="0"/>
              <a:t>JoystickY</a:t>
            </a:r>
            <a:r>
              <a:rPr lang="en-US" dirty="0" smtClean="0"/>
              <a:t> between about 0 and about 1024.</a:t>
            </a:r>
          </a:p>
          <a:p>
            <a:pPr lvl="1"/>
            <a:r>
              <a:rPr lang="en-US" dirty="0" smtClean="0"/>
              <a:t>Joystick Button between 0 and 1</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107</a:t>
            </a:fld>
            <a:endParaRPr lang="nl-NL"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Uses of Joysticks</a:t>
            </a:r>
            <a:endParaRPr lang="nl-NL" dirty="0"/>
          </a:p>
        </p:txBody>
      </p:sp>
      <p:sp>
        <p:nvSpPr>
          <p:cNvPr id="3" name="Tijdelijke aanduiding voor inhoud 2"/>
          <p:cNvSpPr>
            <a:spLocks noGrp="1"/>
          </p:cNvSpPr>
          <p:nvPr>
            <p:ph idx="1"/>
          </p:nvPr>
        </p:nvSpPr>
        <p:spPr/>
        <p:txBody>
          <a:bodyPr>
            <a:normAutofit fontScale="85000" lnSpcReduction="20000"/>
          </a:bodyPr>
          <a:lstStyle/>
          <a:p>
            <a:r>
              <a:rPr lang="en-US" dirty="0" smtClean="0"/>
              <a:t>You can directly use the value of the joystick </a:t>
            </a:r>
          </a:p>
          <a:p>
            <a:pPr lvl="1"/>
            <a:r>
              <a:rPr lang="en-US" dirty="0" smtClean="0"/>
              <a:t>E.g. to control the position of a servo</a:t>
            </a:r>
          </a:p>
          <a:p>
            <a:pPr lvl="1"/>
            <a:r>
              <a:rPr lang="en-US" dirty="0" smtClean="0"/>
              <a:t>E.g. to control the intensity of a LED</a:t>
            </a:r>
          </a:p>
          <a:p>
            <a:pPr lvl="1"/>
            <a:r>
              <a:rPr lang="en-US" dirty="0" smtClean="0"/>
              <a:t>When releasing the knob, it will move back to the middle value.</a:t>
            </a:r>
          </a:p>
          <a:p>
            <a:pPr lvl="1"/>
            <a:r>
              <a:rPr lang="en-US" dirty="0" smtClean="0"/>
              <a:t>E.g.: LED = </a:t>
            </a:r>
            <a:r>
              <a:rPr lang="en-US" dirty="0" err="1" smtClean="0"/>
              <a:t>JoystickX</a:t>
            </a:r>
            <a:r>
              <a:rPr lang="en-US" dirty="0" smtClean="0"/>
              <a:t> </a:t>
            </a:r>
          </a:p>
          <a:p>
            <a:r>
              <a:rPr lang="en-US" dirty="0" smtClean="0"/>
              <a:t>You can alternatively use the joystick to determine the speed of the change</a:t>
            </a:r>
          </a:p>
          <a:p>
            <a:pPr lvl="1"/>
            <a:r>
              <a:rPr lang="en-US" dirty="0" smtClean="0"/>
              <a:t>E.g. move a servo fast or slow. Let the servo stop at the latest position when you release the knob.</a:t>
            </a:r>
          </a:p>
          <a:p>
            <a:pPr lvl="2"/>
            <a:r>
              <a:rPr lang="en-US" dirty="0" smtClean="0"/>
              <a:t>E.g.: LED = LED + (</a:t>
            </a:r>
            <a:r>
              <a:rPr lang="en-US" dirty="0" err="1" smtClean="0"/>
              <a:t>JoystickX</a:t>
            </a:r>
            <a:r>
              <a:rPr lang="en-US" dirty="0" smtClean="0"/>
              <a:t> – 512) / 200             (512 = neutral position value, 200 = sensitivity)</a:t>
            </a:r>
          </a:p>
          <a:p>
            <a:pPr lvl="1"/>
            <a:r>
              <a:rPr lang="en-US" dirty="0" smtClean="0"/>
              <a:t>You can also use the Scratch pen function draw on the screen.</a:t>
            </a:r>
          </a:p>
          <a:p>
            <a:pPr lvl="2"/>
            <a:r>
              <a:rPr lang="en-US" dirty="0" smtClean="0"/>
              <a:t>And e.g. use the potentiometer to change pen width or color.</a:t>
            </a:r>
          </a:p>
          <a:p>
            <a:r>
              <a:rPr lang="en-US" dirty="0" smtClean="0"/>
              <a:t>Take care of drift and jitter (see next slide)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108</a:t>
            </a:fld>
            <a:endParaRPr lang="nl-NL"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Take care of drift and jitter</a:t>
            </a:r>
            <a:endParaRPr lang="nl-NL" dirty="0"/>
          </a:p>
        </p:txBody>
      </p:sp>
      <p:sp>
        <p:nvSpPr>
          <p:cNvPr id="3" name="Tijdelijke aanduiding voor inhoud 2"/>
          <p:cNvSpPr>
            <a:spLocks noGrp="1"/>
          </p:cNvSpPr>
          <p:nvPr>
            <p:ph idx="1"/>
          </p:nvPr>
        </p:nvSpPr>
        <p:spPr/>
        <p:txBody>
          <a:bodyPr>
            <a:normAutofit fontScale="92500" lnSpcReduction="20000"/>
          </a:bodyPr>
          <a:lstStyle/>
          <a:p>
            <a:r>
              <a:rPr lang="en-US" dirty="0" smtClean="0"/>
              <a:t>Not all joysticks will give the same value if they are in the middle position</a:t>
            </a:r>
          </a:p>
          <a:p>
            <a:r>
              <a:rPr lang="en-US" dirty="0" smtClean="0"/>
              <a:t>Influenced by temperature, the value produced in the middle position can drift over time.</a:t>
            </a:r>
          </a:p>
          <a:p>
            <a:r>
              <a:rPr lang="en-US" dirty="0" smtClean="0"/>
              <a:t>Therefore build in some threshold around the middle position</a:t>
            </a:r>
          </a:p>
          <a:p>
            <a:pPr lvl="1"/>
            <a:r>
              <a:rPr lang="en-US" dirty="0" smtClean="0"/>
              <a:t>If the middle position is 512, then do only react if the value changes by at least ca. 15, so e.g. &gt; 525 or &lt; 500.</a:t>
            </a:r>
          </a:p>
          <a:p>
            <a:pPr lvl="1"/>
            <a:r>
              <a:rPr lang="en-US" dirty="0" smtClean="0"/>
              <a:t>Whether 15 is enough as threshold you will learn over time. Increase the value if it drifts more than that.</a:t>
            </a:r>
          </a:p>
          <a:p>
            <a:pPr lvl="1"/>
            <a:r>
              <a:rPr lang="en-US" dirty="0" smtClean="0"/>
              <a:t>If you have a general program that works with several joysticks then you may have to use a larger threshold, or you need to calibrate (adapt the program for each particular servo).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109</a:t>
            </a:fld>
            <a:endParaRPr lang="nl-NL"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p:cNvSpPr/>
          <p:nvPr/>
        </p:nvSpPr>
        <p:spPr>
          <a:xfrm>
            <a:off x="683568" y="1851670"/>
            <a:ext cx="1512168" cy="36004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Titel 3"/>
          <p:cNvSpPr>
            <a:spLocks noGrp="1"/>
          </p:cNvSpPr>
          <p:nvPr>
            <p:ph type="title"/>
          </p:nvPr>
        </p:nvSpPr>
        <p:spPr/>
        <p:txBody>
          <a:bodyPr/>
          <a:lstStyle/>
          <a:p>
            <a:r>
              <a:rPr lang="en-US" dirty="0" smtClean="0"/>
              <a:t>Choose what you want to do</a:t>
            </a:r>
            <a:endParaRPr lang="nl-NL" dirty="0"/>
          </a:p>
        </p:txBody>
      </p:sp>
      <p:sp>
        <p:nvSpPr>
          <p:cNvPr id="5" name="Tijdelijke aanduiding voor inhoud 4"/>
          <p:cNvSpPr>
            <a:spLocks noGrp="1"/>
          </p:cNvSpPr>
          <p:nvPr>
            <p:ph idx="1"/>
          </p:nvPr>
        </p:nvSpPr>
        <p:spPr/>
        <p:txBody>
          <a:bodyPr>
            <a:normAutofit fontScale="85000" lnSpcReduction="10000"/>
          </a:bodyPr>
          <a:lstStyle/>
          <a:p>
            <a:r>
              <a:rPr lang="en-US" dirty="0" smtClean="0"/>
              <a:t>Workshop is for everyone, from beginners to experts.</a:t>
            </a:r>
          </a:p>
          <a:p>
            <a:r>
              <a:rPr lang="en-US" dirty="0" smtClean="0"/>
              <a:t>Not enough time to do all, so choose what you want to do.</a:t>
            </a:r>
          </a:p>
          <a:p>
            <a:r>
              <a:rPr lang="en-US" dirty="0" smtClean="0"/>
              <a:t>Yellow slides have background information and you can skip them if you want or look at it later</a:t>
            </a:r>
          </a:p>
          <a:p>
            <a:r>
              <a:rPr lang="en-US" dirty="0" smtClean="0"/>
              <a:t>Recommended</a:t>
            </a:r>
          </a:p>
          <a:p>
            <a:pPr lvl="1"/>
            <a:r>
              <a:rPr lang="en-US" dirty="0" smtClean="0"/>
              <a:t>All: learn to configure </a:t>
            </a:r>
            <a:r>
              <a:rPr lang="en-US" dirty="0" err="1" smtClean="0"/>
              <a:t>scratchClient</a:t>
            </a:r>
            <a:r>
              <a:rPr lang="en-US" dirty="0" smtClean="0"/>
              <a:t> by doing LEDs (digital out) and Button (digital in)</a:t>
            </a:r>
          </a:p>
          <a:p>
            <a:pPr lvl="1"/>
            <a:r>
              <a:rPr lang="en-US" dirty="0" smtClean="0"/>
              <a:t>All: try it out in Scratch</a:t>
            </a:r>
          </a:p>
          <a:p>
            <a:pPr lvl="1"/>
            <a:r>
              <a:rPr lang="en-US" dirty="0" smtClean="0"/>
              <a:t>After that: select further topics from separate files </a:t>
            </a:r>
          </a:p>
          <a:p>
            <a:pPr lvl="2"/>
            <a:r>
              <a:rPr lang="en-US" dirty="0" smtClean="0"/>
              <a:t>Intermediate level </a:t>
            </a:r>
          </a:p>
          <a:p>
            <a:pPr lvl="2"/>
            <a:r>
              <a:rPr lang="en-US" dirty="0" smtClean="0"/>
              <a:t>Advanced level (material in English only)</a:t>
            </a:r>
          </a:p>
          <a:p>
            <a:pPr lvl="2"/>
            <a:r>
              <a:rPr lang="en-US" dirty="0" smtClean="0"/>
              <a:t>Expert level (material in English only)</a:t>
            </a:r>
            <a:endParaRPr lang="nl-NL" dirty="0"/>
          </a:p>
        </p:txBody>
      </p:sp>
      <p:sp>
        <p:nvSpPr>
          <p:cNvPr id="3" name="Tijdelijke aanduiding voor dianummer 2"/>
          <p:cNvSpPr>
            <a:spLocks noGrp="1"/>
          </p:cNvSpPr>
          <p:nvPr>
            <p:ph type="sldNum" sz="quarter" idx="12"/>
          </p:nvPr>
        </p:nvSpPr>
        <p:spPr/>
        <p:txBody>
          <a:bodyPr/>
          <a:lstStyle/>
          <a:p>
            <a:fld id="{6802DAD7-DC19-4A9E-93C3-E71314786426}" type="slidenum">
              <a:rPr lang="nl-NL" smtClean="0"/>
              <a:pPr/>
              <a:t>11</a:t>
            </a:fld>
            <a:endParaRPr lang="nl-NL"/>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Control a 3-color LED</a:t>
            </a:r>
            <a:endParaRPr lang="nl-NL" dirty="0"/>
          </a:p>
        </p:txBody>
      </p:sp>
      <p:sp>
        <p:nvSpPr>
          <p:cNvPr id="6" name="Ondertitel 5"/>
          <p:cNvSpPr>
            <a:spLocks noGrp="1"/>
          </p:cNvSpPr>
          <p:nvPr>
            <p:ph type="subTitle" idx="1"/>
          </p:nvPr>
        </p:nvSpPr>
        <p:spPr/>
        <p:txBody>
          <a:bodyPr/>
          <a:lstStyle/>
          <a:p>
            <a:r>
              <a:rPr lang="en-US" dirty="0" smtClean="0">
                <a:solidFill>
                  <a:schemeClr val="bg1"/>
                </a:solidFill>
              </a:rPr>
              <a:t>To make all colors</a:t>
            </a:r>
            <a:endParaRPr lang="nl-NL" dirty="0">
              <a:solidFill>
                <a:schemeClr val="bg1"/>
              </a:solidFill>
            </a:endParaRPr>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110</a:t>
            </a:fld>
            <a:endParaRPr lang="nl-NL"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Control a 3-color LED</a:t>
            </a:r>
            <a:endParaRPr lang="nl-NL" dirty="0"/>
          </a:p>
        </p:txBody>
      </p:sp>
      <p:sp>
        <p:nvSpPr>
          <p:cNvPr id="3" name="Tijdelijke aanduiding voor inhoud 2"/>
          <p:cNvSpPr>
            <a:spLocks noGrp="1"/>
          </p:cNvSpPr>
          <p:nvPr>
            <p:ph idx="1"/>
          </p:nvPr>
        </p:nvSpPr>
        <p:spPr/>
        <p:txBody>
          <a:bodyPr>
            <a:normAutofit fontScale="62500" lnSpcReduction="20000"/>
          </a:bodyPr>
          <a:lstStyle/>
          <a:p>
            <a:r>
              <a:rPr lang="en-US" dirty="0" smtClean="0"/>
              <a:t>A 3-color LED has 3 LEDs in one package</a:t>
            </a:r>
          </a:p>
          <a:p>
            <a:pPr lvl="1"/>
            <a:r>
              <a:rPr lang="en-US" dirty="0" smtClean="0"/>
              <a:t>Green</a:t>
            </a:r>
          </a:p>
          <a:p>
            <a:pPr lvl="1"/>
            <a:r>
              <a:rPr lang="en-US" dirty="0" smtClean="0"/>
              <a:t>Red</a:t>
            </a:r>
          </a:p>
          <a:p>
            <a:pPr lvl="1"/>
            <a:r>
              <a:rPr lang="en-US" dirty="0" smtClean="0"/>
              <a:t>Blue</a:t>
            </a:r>
          </a:p>
          <a:p>
            <a:r>
              <a:rPr lang="en-US" dirty="0" smtClean="0"/>
              <a:t>Use PWM to change the intensity of each color</a:t>
            </a:r>
          </a:p>
          <a:p>
            <a:pPr lvl="1"/>
            <a:r>
              <a:rPr lang="en-US" dirty="0" smtClean="0"/>
              <a:t>In that way you can create the entire spectrum of light</a:t>
            </a:r>
          </a:p>
          <a:p>
            <a:pPr lvl="1"/>
            <a:r>
              <a:rPr lang="en-US" dirty="0" smtClean="0"/>
              <a:t>Including white light</a:t>
            </a:r>
          </a:p>
          <a:p>
            <a:r>
              <a:rPr lang="en-US" dirty="0" smtClean="0"/>
              <a:t>Connect the 3-color LED carefully to the pins as defined in the </a:t>
            </a:r>
            <a:r>
              <a:rPr lang="en-US" dirty="0" err="1" smtClean="0"/>
              <a:t>config</a:t>
            </a:r>
            <a:r>
              <a:rPr lang="en-US" dirty="0" smtClean="0"/>
              <a:t> file. </a:t>
            </a:r>
          </a:p>
          <a:p>
            <a:r>
              <a:rPr lang="en-US" dirty="0" smtClean="0"/>
              <a:t>Also connect the minus (–) pin to GND</a:t>
            </a:r>
          </a:p>
          <a:p>
            <a:r>
              <a:rPr lang="en-US" dirty="0" smtClean="0"/>
              <a:t>Reconnect and repower</a:t>
            </a:r>
          </a:p>
          <a:p>
            <a:r>
              <a:rPr lang="en-US" dirty="0" smtClean="0"/>
              <a:t>No need to restart </a:t>
            </a:r>
            <a:r>
              <a:rPr lang="en-US" dirty="0" err="1" smtClean="0"/>
              <a:t>scratchClient</a:t>
            </a:r>
            <a:r>
              <a:rPr lang="en-US" dirty="0" smtClean="0"/>
              <a:t> (since no update to the </a:t>
            </a:r>
            <a:r>
              <a:rPr lang="en-US" dirty="0" err="1" smtClean="0"/>
              <a:t>config</a:t>
            </a:r>
            <a:r>
              <a:rPr lang="en-US" dirty="0" smtClean="0"/>
              <a:t> file was made)</a:t>
            </a:r>
          </a:p>
          <a:p>
            <a:r>
              <a:rPr lang="en-US" dirty="0" smtClean="0"/>
              <a:t>Give the corresponding variables in Scratch values between 0 and 100 with the slider on the variable. </a:t>
            </a:r>
          </a:p>
          <a:p>
            <a:pPr lvl="1"/>
            <a:r>
              <a:rPr lang="en-US" dirty="0" smtClean="0"/>
              <a:t>Does it work?</a:t>
            </a:r>
          </a:p>
          <a:p>
            <a:r>
              <a:rPr lang="en-US" dirty="0" smtClean="0"/>
              <a:t>We will see in the next slide how to use values between 0 and 255</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111</a:t>
            </a:fld>
            <a:endParaRPr lang="nl-NL" dirty="0"/>
          </a:p>
        </p:txBody>
      </p:sp>
      <p:sp>
        <p:nvSpPr>
          <p:cNvPr id="6" name="Tekstvak 5"/>
          <p:cNvSpPr txBox="1"/>
          <p:nvPr/>
        </p:nvSpPr>
        <p:spPr>
          <a:xfrm>
            <a:off x="6084168" y="987574"/>
            <a:ext cx="2915816" cy="923330"/>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nashanselma2\weekendschool\screenshots\piandmore20170623Jun061498247414.jpg"/>
          <p:cNvPicPr>
            <a:picLocks noChangeAspect="1" noChangeArrowheads="1"/>
          </p:cNvPicPr>
          <p:nvPr/>
        </p:nvPicPr>
        <p:blipFill>
          <a:blip r:embed="rId3" cstate="print"/>
          <a:srcRect/>
          <a:stretch>
            <a:fillRect/>
          </a:stretch>
        </p:blipFill>
        <p:spPr bwMode="auto">
          <a:xfrm>
            <a:off x="4571999" y="699542"/>
            <a:ext cx="4393876" cy="3744416"/>
          </a:xfrm>
          <a:prstGeom prst="rect">
            <a:avLst/>
          </a:prstGeom>
          <a:noFill/>
        </p:spPr>
      </p:pic>
      <p:sp>
        <p:nvSpPr>
          <p:cNvPr id="2" name="Titel 1"/>
          <p:cNvSpPr>
            <a:spLocks noGrp="1"/>
          </p:cNvSpPr>
          <p:nvPr>
            <p:ph type="title"/>
          </p:nvPr>
        </p:nvSpPr>
        <p:spPr>
          <a:xfrm>
            <a:off x="457200" y="0"/>
            <a:ext cx="8229600" cy="1131590"/>
          </a:xfrm>
        </p:spPr>
        <p:txBody>
          <a:bodyPr>
            <a:normAutofit fontScale="90000"/>
          </a:bodyPr>
          <a:lstStyle/>
          <a:p>
            <a:r>
              <a:rPr lang="en-US" dirty="0" smtClean="0"/>
              <a:t>Connecting the 3-color LED to the joy stick (via Scratch)</a:t>
            </a:r>
            <a:endParaRPr lang="nl-NL" dirty="0"/>
          </a:p>
        </p:txBody>
      </p:sp>
      <p:sp>
        <p:nvSpPr>
          <p:cNvPr id="3" name="Tijdelijke aanduiding voor inhoud 2"/>
          <p:cNvSpPr>
            <a:spLocks noGrp="1"/>
          </p:cNvSpPr>
          <p:nvPr>
            <p:ph idx="1"/>
          </p:nvPr>
        </p:nvSpPr>
        <p:spPr>
          <a:xfrm>
            <a:off x="457200" y="1200151"/>
            <a:ext cx="4042792" cy="3394472"/>
          </a:xfrm>
        </p:spPr>
        <p:txBody>
          <a:bodyPr>
            <a:normAutofit fontScale="92500"/>
          </a:bodyPr>
          <a:lstStyle/>
          <a:p>
            <a:r>
              <a:rPr lang="en-US" dirty="0" smtClean="0"/>
              <a:t>Write a program in Scratch that:</a:t>
            </a:r>
          </a:p>
          <a:p>
            <a:pPr lvl="1"/>
            <a:r>
              <a:rPr lang="en-US" dirty="0" smtClean="0"/>
              <a:t>Uses the value of the X direction of the joy stick to determine red, green or blue</a:t>
            </a:r>
          </a:p>
          <a:p>
            <a:pPr lvl="1"/>
            <a:r>
              <a:rPr lang="en-US" dirty="0" smtClean="0"/>
              <a:t>Uses the value of the Y direction to change the intensity of the respective LED</a:t>
            </a:r>
          </a:p>
          <a:p>
            <a:pPr lvl="1"/>
            <a:r>
              <a:rPr lang="en-US" dirty="0" smtClean="0"/>
              <a:t>When releasing the joy stick, the colors should stay </a:t>
            </a:r>
          </a:p>
          <a:p>
            <a:pPr lvl="1"/>
            <a:r>
              <a:rPr lang="en-US" dirty="0" smtClean="0"/>
              <a:t>You will need these elements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112</a:t>
            </a:fld>
            <a:endParaRPr lang="nl-NL" dirty="0"/>
          </a:p>
        </p:txBody>
      </p:sp>
      <p:cxnSp>
        <p:nvCxnSpPr>
          <p:cNvPr id="7" name="Rechte verbindingslijn met pijl 6"/>
          <p:cNvCxnSpPr/>
          <p:nvPr/>
        </p:nvCxnSpPr>
        <p:spPr>
          <a:xfrm flipV="1">
            <a:off x="3995936" y="4083918"/>
            <a:ext cx="504056" cy="21602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7308304" y="3579862"/>
            <a:ext cx="1152128" cy="646331"/>
          </a:xfrm>
          <a:prstGeom prst="rect">
            <a:avLst/>
          </a:prstGeom>
          <a:solidFill>
            <a:srgbClr val="FF0000"/>
          </a:solidFill>
        </p:spPr>
        <p:txBody>
          <a:bodyPr wrap="square" rtlCol="0">
            <a:spAutoFit/>
          </a:bodyPr>
          <a:lstStyle/>
          <a:p>
            <a:r>
              <a:rPr lang="en-US" sz="1200" dirty="0" smtClean="0">
                <a:solidFill>
                  <a:schemeClr val="bg1"/>
                </a:solidFill>
              </a:rPr>
              <a:t>You need this block 3 times for the 3 colors</a:t>
            </a:r>
            <a:endParaRPr lang="nl-NL" sz="1200" dirty="0">
              <a:solidFill>
                <a:schemeClr val="bg1"/>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The new counting function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113</a:t>
            </a:fld>
            <a:endParaRPr lang="nl-NL"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Why a special counting function?</a:t>
            </a:r>
            <a:endParaRPr lang="nl-NL" dirty="0"/>
          </a:p>
        </p:txBody>
      </p:sp>
      <p:sp>
        <p:nvSpPr>
          <p:cNvPr id="3" name="Tijdelijke aanduiding voor inhoud 2"/>
          <p:cNvSpPr>
            <a:spLocks noGrp="1"/>
          </p:cNvSpPr>
          <p:nvPr>
            <p:ph idx="1"/>
          </p:nvPr>
        </p:nvSpPr>
        <p:spPr/>
        <p:txBody>
          <a:bodyPr/>
          <a:lstStyle/>
          <a:p>
            <a:r>
              <a:rPr lang="en-US" dirty="0" smtClean="0"/>
              <a:t>You can count in Scratch, however you can only reliably count a few pulses per second.</a:t>
            </a:r>
          </a:p>
          <a:p>
            <a:r>
              <a:rPr lang="en-US" dirty="0" smtClean="0"/>
              <a:t>With this new counting function, you can do it much faster</a:t>
            </a:r>
          </a:p>
          <a:p>
            <a:r>
              <a:rPr lang="en-US" dirty="0" smtClean="0"/>
              <a:t>If you need to detect small pulses that </a:t>
            </a:r>
            <a:r>
              <a:rPr lang="en-US" dirty="0" err="1" smtClean="0"/>
              <a:t>scratchClient</a:t>
            </a:r>
            <a:r>
              <a:rPr lang="en-US" dirty="0" smtClean="0"/>
              <a:t> may not see reliable, you can use a counter function to detect whether a (short) pulse did arrive.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114</a:t>
            </a:fld>
            <a:endParaRPr lang="nl-NL"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Counter function using a button</a:t>
            </a:r>
            <a:endParaRPr lang="nl-NL" dirty="0"/>
          </a:p>
        </p:txBody>
      </p:sp>
      <p:sp>
        <p:nvSpPr>
          <p:cNvPr id="3" name="Tijdelijke aanduiding voor inhoud 2"/>
          <p:cNvSpPr>
            <a:spLocks noGrp="1"/>
          </p:cNvSpPr>
          <p:nvPr>
            <p:ph idx="1"/>
          </p:nvPr>
        </p:nvSpPr>
        <p:spPr/>
        <p:txBody>
          <a:bodyPr/>
          <a:lstStyle/>
          <a:p>
            <a:r>
              <a:rPr lang="en-US" dirty="0" smtClean="0"/>
              <a:t>It will count up</a:t>
            </a:r>
            <a:r>
              <a:rPr lang="nl-NL" dirty="0" smtClean="0"/>
              <a:t>. </a:t>
            </a:r>
            <a:r>
              <a:rPr lang="nl-NL" dirty="0" err="1" smtClean="0"/>
              <a:t>It</a:t>
            </a:r>
            <a:r>
              <a:rPr lang="nl-NL" dirty="0" smtClean="0"/>
              <a:t> </a:t>
            </a:r>
            <a:r>
              <a:rPr lang="nl-NL" dirty="0" err="1" smtClean="0"/>
              <a:t>will</a:t>
            </a:r>
            <a:r>
              <a:rPr lang="nl-NL" dirty="0" smtClean="0"/>
              <a:t> </a:t>
            </a:r>
            <a:r>
              <a:rPr lang="nl-NL" dirty="0" err="1" smtClean="0"/>
              <a:t>wrap</a:t>
            </a:r>
            <a:r>
              <a:rPr lang="nl-NL" dirty="0" smtClean="0"/>
              <a:t> </a:t>
            </a:r>
            <a:r>
              <a:rPr lang="nl-NL" dirty="0" err="1" smtClean="0"/>
              <a:t>round</a:t>
            </a:r>
            <a:r>
              <a:rPr lang="nl-NL" dirty="0" smtClean="0"/>
              <a:t> at a </a:t>
            </a:r>
            <a:r>
              <a:rPr lang="nl-NL" dirty="0" err="1" smtClean="0"/>
              <a:t>very</a:t>
            </a:r>
            <a:r>
              <a:rPr lang="nl-NL" dirty="0" smtClean="0"/>
              <a:t> </a:t>
            </a:r>
            <a:r>
              <a:rPr lang="nl-NL" dirty="0" err="1" smtClean="0"/>
              <a:t>large</a:t>
            </a:r>
            <a:r>
              <a:rPr lang="nl-NL" dirty="0" smtClean="0"/>
              <a:t> </a:t>
            </a:r>
            <a:r>
              <a:rPr lang="nl-NL" dirty="0" err="1" smtClean="0"/>
              <a:t>value</a:t>
            </a:r>
            <a:r>
              <a:rPr lang="nl-NL" dirty="0" smtClean="0"/>
              <a:t> </a:t>
            </a:r>
            <a:r>
              <a:rPr lang="nl-NL" dirty="0" err="1" smtClean="0"/>
              <a:t>that</a:t>
            </a:r>
            <a:r>
              <a:rPr lang="nl-NL" dirty="0" smtClean="0"/>
              <a:t> </a:t>
            </a:r>
            <a:r>
              <a:rPr lang="nl-NL" dirty="0" err="1" smtClean="0"/>
              <a:t>will</a:t>
            </a:r>
            <a:r>
              <a:rPr lang="nl-NL" dirty="0" smtClean="0"/>
              <a:t> </a:t>
            </a:r>
            <a:r>
              <a:rPr lang="nl-NL" dirty="0" err="1" smtClean="0"/>
              <a:t>be</a:t>
            </a:r>
            <a:r>
              <a:rPr lang="nl-NL" dirty="0" smtClean="0"/>
              <a:t> </a:t>
            </a:r>
            <a:r>
              <a:rPr lang="nl-NL" dirty="0" err="1" smtClean="0"/>
              <a:t>reached</a:t>
            </a:r>
            <a:r>
              <a:rPr lang="nl-NL" dirty="0" smtClean="0"/>
              <a:t> </a:t>
            </a:r>
            <a:r>
              <a:rPr lang="nl-NL" dirty="0" err="1" smtClean="0"/>
              <a:t>after</a:t>
            </a:r>
            <a:r>
              <a:rPr lang="nl-NL" dirty="0" smtClean="0"/>
              <a:t> </a:t>
            </a:r>
            <a:r>
              <a:rPr lang="nl-NL" dirty="0" err="1" smtClean="0"/>
              <a:t>days</a:t>
            </a:r>
            <a:r>
              <a:rPr lang="nl-NL" dirty="0" smtClean="0"/>
              <a:t> of </a:t>
            </a:r>
            <a:r>
              <a:rPr lang="nl-NL" dirty="0" err="1" smtClean="0"/>
              <a:t>counting</a:t>
            </a:r>
            <a:r>
              <a:rPr lang="nl-NL" dirty="0" smtClean="0"/>
              <a:t>.</a:t>
            </a:r>
          </a:p>
          <a:p>
            <a:r>
              <a:rPr lang="en-US" dirty="0" smtClean="0"/>
              <a:t>Max. ca. 80 counts per second = 4800 per minute</a:t>
            </a:r>
          </a:p>
          <a:p>
            <a:r>
              <a:rPr lang="en-US" dirty="0" smtClean="0"/>
              <a:t>There is a 4 ms </a:t>
            </a:r>
            <a:r>
              <a:rPr lang="en-US" dirty="0" err="1" smtClean="0"/>
              <a:t>debouncing</a:t>
            </a:r>
            <a:r>
              <a:rPr lang="en-US" dirty="0" smtClean="0"/>
              <a:t> delay</a:t>
            </a:r>
          </a:p>
          <a:p>
            <a:pPr lvl="1"/>
            <a:r>
              <a:rPr lang="en-US" dirty="0" smtClean="0"/>
              <a:t>So multiple pulses within 4 ms will processed as a single count</a:t>
            </a:r>
          </a:p>
          <a:p>
            <a:pPr lvl="1"/>
            <a:r>
              <a:rPr lang="en-US" dirty="0" smtClean="0"/>
              <a:t>So no need for capacitors to do </a:t>
            </a:r>
            <a:r>
              <a:rPr lang="en-US" dirty="0" err="1" smtClean="0"/>
              <a:t>debouncing</a:t>
            </a:r>
            <a:endParaRPr lang="en-US"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115</a:t>
            </a:fld>
            <a:endParaRPr lang="nl-NL"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Debouncing</a:t>
            </a:r>
            <a:endParaRPr lang="nl-NL" dirty="0"/>
          </a:p>
        </p:txBody>
      </p:sp>
      <p:sp>
        <p:nvSpPr>
          <p:cNvPr id="3" name="Tijdelijke aanduiding voor inhoud 2"/>
          <p:cNvSpPr>
            <a:spLocks noGrp="1"/>
          </p:cNvSpPr>
          <p:nvPr>
            <p:ph idx="1"/>
          </p:nvPr>
        </p:nvSpPr>
        <p:spPr/>
        <p:txBody>
          <a:bodyPr>
            <a:normAutofit lnSpcReduction="10000"/>
          </a:bodyPr>
          <a:lstStyle/>
          <a:p>
            <a:r>
              <a:rPr lang="en-US" dirty="0" smtClean="0"/>
              <a:t>If a mechanical switch is operated, it can generate a series of pulses rather than one.</a:t>
            </a:r>
          </a:p>
          <a:p>
            <a:r>
              <a:rPr lang="en-US" dirty="0" smtClean="0"/>
              <a:t>This is because one of the metal pieces bounces back a few times before it stays in position.</a:t>
            </a:r>
          </a:p>
          <a:p>
            <a:r>
              <a:rPr lang="en-US" dirty="0" smtClean="0"/>
              <a:t>You would normally need take care of this if you want to get a single pulse</a:t>
            </a:r>
          </a:p>
          <a:p>
            <a:pPr lvl="1"/>
            <a:r>
              <a:rPr lang="en-US" dirty="0" smtClean="0"/>
              <a:t>E.g. add a capacitor.</a:t>
            </a:r>
          </a:p>
          <a:p>
            <a:r>
              <a:rPr lang="en-US" dirty="0" err="1" smtClean="0"/>
              <a:t>scratchClient</a:t>
            </a:r>
            <a:r>
              <a:rPr lang="en-US" dirty="0" smtClean="0"/>
              <a:t> will on the digital input pins only sample with 10 Hz, so it is unlikely that you will experience bounce problems.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116</a:t>
            </a:fld>
            <a:endParaRPr lang="nl-NL"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C:\Users\M5810video\Documents\Weekendschool\Pi And More\PiAndMore WS complete_bb.jpg"/>
          <p:cNvPicPr>
            <a:picLocks noChangeAspect="1" noChangeArrowheads="1"/>
          </p:cNvPicPr>
          <p:nvPr/>
        </p:nvPicPr>
        <p:blipFill>
          <a:blip r:embed="rId3" cstate="print"/>
          <a:srcRect/>
          <a:stretch>
            <a:fillRect/>
          </a:stretch>
        </p:blipFill>
        <p:spPr bwMode="auto">
          <a:xfrm>
            <a:off x="0" y="1059583"/>
            <a:ext cx="5223951" cy="4083918"/>
          </a:xfrm>
          <a:prstGeom prst="rect">
            <a:avLst/>
          </a:prstGeom>
          <a:noFill/>
        </p:spPr>
      </p:pic>
      <p:sp>
        <p:nvSpPr>
          <p:cNvPr id="2" name="Titel 1"/>
          <p:cNvSpPr>
            <a:spLocks noGrp="1"/>
          </p:cNvSpPr>
          <p:nvPr>
            <p:ph type="title"/>
          </p:nvPr>
        </p:nvSpPr>
        <p:spPr/>
        <p:txBody>
          <a:bodyPr/>
          <a:lstStyle/>
          <a:p>
            <a:r>
              <a:rPr lang="en-US" dirty="0" smtClean="0"/>
              <a:t>Adding the count button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117</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5" name="PIJL-OMHOOG 14"/>
          <p:cNvSpPr/>
          <p:nvPr/>
        </p:nvSpPr>
        <p:spPr>
          <a:xfrm>
            <a:off x="1835696" y="4371950"/>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Tekstvak 12"/>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C:\Users\M5810video\Documents\Weekendschool\Pi And More\PiAndMore WS complete_bb.jpg"/>
          <p:cNvPicPr>
            <a:picLocks noChangeAspect="1" noChangeArrowheads="1"/>
          </p:cNvPicPr>
          <p:nvPr/>
        </p:nvPicPr>
        <p:blipFill>
          <a:blip r:embed="rId3" cstate="print"/>
          <a:srcRect/>
          <a:stretch>
            <a:fillRect/>
          </a:stretch>
        </p:blipFill>
        <p:spPr bwMode="auto">
          <a:xfrm>
            <a:off x="0" y="1059583"/>
            <a:ext cx="5223951" cy="4083918"/>
          </a:xfrm>
          <a:prstGeom prst="rect">
            <a:avLst/>
          </a:prstGeom>
          <a:noFill/>
        </p:spPr>
      </p:pic>
      <p:sp>
        <p:nvSpPr>
          <p:cNvPr id="2" name="Titel 1"/>
          <p:cNvSpPr>
            <a:spLocks noGrp="1"/>
          </p:cNvSpPr>
          <p:nvPr>
            <p:ph type="title"/>
          </p:nvPr>
        </p:nvSpPr>
        <p:spPr>
          <a:xfrm>
            <a:off x="457200" y="0"/>
            <a:ext cx="8229600" cy="1063229"/>
          </a:xfrm>
        </p:spPr>
        <p:txBody>
          <a:bodyPr>
            <a:noAutofit/>
          </a:bodyPr>
          <a:lstStyle/>
          <a:p>
            <a:r>
              <a:rPr lang="en-US" sz="3600" dirty="0" smtClean="0"/>
              <a:t>Adding an IR speed sensor that counts on pin 10</a:t>
            </a:r>
            <a:endParaRPr lang="nl-NL" sz="3600"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118</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3" name="Tekstvak 12"/>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
        <p:nvSpPr>
          <p:cNvPr id="14" name="PIJL-OMHOOG 13"/>
          <p:cNvSpPr/>
          <p:nvPr/>
        </p:nvSpPr>
        <p:spPr>
          <a:xfrm rot="10800000">
            <a:off x="7208160"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a:off x="7208160" y="3723878"/>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Tekstvak 16"/>
          <p:cNvSpPr txBox="1"/>
          <p:nvPr/>
        </p:nvSpPr>
        <p:spPr>
          <a:xfrm>
            <a:off x="2267744" y="555526"/>
            <a:ext cx="4752528" cy="369332"/>
          </a:xfrm>
          <a:prstGeom prst="rect">
            <a:avLst/>
          </a:prstGeom>
          <a:solidFill>
            <a:srgbClr val="FF3300"/>
          </a:solidFill>
        </p:spPr>
        <p:txBody>
          <a:bodyPr wrap="square" rtlCol="0">
            <a:spAutoFit/>
          </a:bodyPr>
          <a:lstStyle/>
          <a:p>
            <a:pPr algn="ctr"/>
            <a:r>
              <a:rPr lang="en-US" dirty="0" smtClean="0">
                <a:solidFill>
                  <a:schemeClr val="bg1"/>
                </a:solidFill>
              </a:rPr>
              <a:t>Carefully follow the wires to connect correctly!</a:t>
            </a:r>
            <a:endParaRPr lang="nl-NL" dirty="0">
              <a:solidFill>
                <a:schemeClr val="bg1"/>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Differences between the counters</a:t>
            </a:r>
            <a:endParaRPr lang="nl-NL" dirty="0"/>
          </a:p>
        </p:txBody>
      </p:sp>
      <p:sp>
        <p:nvSpPr>
          <p:cNvPr id="3" name="Tijdelijke aanduiding voor inhoud 2"/>
          <p:cNvSpPr>
            <a:spLocks noGrp="1"/>
          </p:cNvSpPr>
          <p:nvPr>
            <p:ph idx="1"/>
          </p:nvPr>
        </p:nvSpPr>
        <p:spPr/>
        <p:txBody>
          <a:bodyPr/>
          <a:lstStyle/>
          <a:p>
            <a:r>
              <a:rPr lang="en-US" dirty="0" smtClean="0"/>
              <a:t>The IR sensor gives an output of 0 Volt or 5 Volt.</a:t>
            </a:r>
          </a:p>
          <a:p>
            <a:pPr lvl="1"/>
            <a:r>
              <a:rPr lang="en-US" dirty="0" smtClean="0"/>
              <a:t>Therefore it does not need a pull up resistor (see the </a:t>
            </a:r>
            <a:r>
              <a:rPr lang="en-US" dirty="0" err="1" smtClean="0"/>
              <a:t>config</a:t>
            </a:r>
            <a:r>
              <a:rPr lang="en-US" dirty="0" smtClean="0"/>
              <a:t> file)</a:t>
            </a:r>
          </a:p>
          <a:p>
            <a:r>
              <a:rPr lang="en-US" dirty="0" smtClean="0"/>
              <a:t>The button gives an output of 0 Volt or </a:t>
            </a:r>
            <a:r>
              <a:rPr lang="en-US" i="1" dirty="0" smtClean="0"/>
              <a:t>open</a:t>
            </a:r>
            <a:r>
              <a:rPr lang="en-US" dirty="0" smtClean="0"/>
              <a:t>. </a:t>
            </a:r>
          </a:p>
          <a:p>
            <a:pPr lvl="1"/>
            <a:r>
              <a:rPr lang="en-US" dirty="0" smtClean="0"/>
              <a:t>Hence it needs a pull up resistor (as specified in the </a:t>
            </a:r>
            <a:r>
              <a:rPr lang="en-US" dirty="0" err="1" smtClean="0"/>
              <a:t>config</a:t>
            </a:r>
            <a:r>
              <a:rPr lang="en-US" dirty="0" smtClean="0"/>
              <a:t> file)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119</a:t>
            </a:fld>
            <a:endParaRPr lang="nl-NL"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Part 2: Getting to know the components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12</a:t>
            </a:fld>
            <a:endParaRPr lang="nl-NL"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Try out the setup</a:t>
            </a:r>
            <a:endParaRPr lang="nl-NL" dirty="0"/>
          </a:p>
        </p:txBody>
      </p:sp>
      <p:sp>
        <p:nvSpPr>
          <p:cNvPr id="3" name="Tijdelijke aanduiding voor inhoud 2"/>
          <p:cNvSpPr>
            <a:spLocks noGrp="1"/>
          </p:cNvSpPr>
          <p:nvPr>
            <p:ph idx="1"/>
          </p:nvPr>
        </p:nvSpPr>
        <p:spPr/>
        <p:txBody>
          <a:bodyPr/>
          <a:lstStyle/>
          <a:p>
            <a:r>
              <a:rPr lang="en-US" dirty="0" smtClean="0"/>
              <a:t>The button you can just press.</a:t>
            </a:r>
          </a:p>
          <a:p>
            <a:r>
              <a:rPr lang="en-US" dirty="0" smtClean="0"/>
              <a:t>The IR sensor you need to have good opaque material to let it work. </a:t>
            </a:r>
          </a:p>
          <a:p>
            <a:pPr lvl="1"/>
            <a:r>
              <a:rPr lang="en-US" dirty="0" smtClean="0"/>
              <a:t>You can check the sensing by the LED at the backside.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120</a:t>
            </a:fld>
            <a:endParaRPr lang="nl-NL"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Tilt sensor</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121</a:t>
            </a:fld>
            <a:endParaRPr lang="nl-NL"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Tilt sensor</a:t>
            </a:r>
            <a:endParaRPr lang="nl-NL" dirty="0"/>
          </a:p>
        </p:txBody>
      </p:sp>
      <p:sp>
        <p:nvSpPr>
          <p:cNvPr id="3" name="Tijdelijke aanduiding voor inhoud 2"/>
          <p:cNvSpPr>
            <a:spLocks noGrp="1"/>
          </p:cNvSpPr>
          <p:nvPr>
            <p:ph idx="1"/>
          </p:nvPr>
        </p:nvSpPr>
        <p:spPr/>
        <p:txBody>
          <a:bodyPr/>
          <a:lstStyle/>
          <a:p>
            <a:r>
              <a:rPr lang="en-US" dirty="0" smtClean="0"/>
              <a:t>The tilt sensor is a sensor containing a rolling ball between contacts.</a:t>
            </a:r>
          </a:p>
          <a:p>
            <a:pPr lvl="1"/>
            <a:r>
              <a:rPr lang="en-US" dirty="0" smtClean="0"/>
              <a:t>You can hear it rattling if you shake it.</a:t>
            </a:r>
          </a:p>
          <a:p>
            <a:r>
              <a:rPr lang="en-US" dirty="0" smtClean="0"/>
              <a:t>It is not in the box. We only have a few, so you will need to share.</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122</a:t>
            </a:fld>
            <a:endParaRPr lang="nl-NL"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kstvak 16"/>
          <p:cNvSpPr txBox="1"/>
          <p:nvPr/>
        </p:nvSpPr>
        <p:spPr>
          <a:xfrm>
            <a:off x="2267744" y="627534"/>
            <a:ext cx="4752528" cy="369332"/>
          </a:xfrm>
          <a:prstGeom prst="rect">
            <a:avLst/>
          </a:prstGeom>
          <a:solidFill>
            <a:srgbClr val="FF3300"/>
          </a:solidFill>
        </p:spPr>
        <p:txBody>
          <a:bodyPr wrap="square" rtlCol="0">
            <a:spAutoFit/>
          </a:bodyPr>
          <a:lstStyle/>
          <a:p>
            <a:pPr algn="ctr"/>
            <a:r>
              <a:rPr lang="en-US" dirty="0" smtClean="0">
                <a:solidFill>
                  <a:schemeClr val="bg1"/>
                </a:solidFill>
              </a:rPr>
              <a:t>Carefully follow the wires to connect correctly!</a:t>
            </a:r>
            <a:endParaRPr lang="nl-NL" dirty="0">
              <a:solidFill>
                <a:schemeClr val="bg1"/>
              </a:solidFill>
            </a:endParaRPr>
          </a:p>
        </p:txBody>
      </p:sp>
      <p:pic>
        <p:nvPicPr>
          <p:cNvPr id="1029" name="Picture 5" descr="C:\Users\M5810video\Documents\Weekendschool\Pi And More\PiAndMore WS complete_bb.jpg"/>
          <p:cNvPicPr>
            <a:picLocks noChangeAspect="1" noChangeArrowheads="1"/>
          </p:cNvPicPr>
          <p:nvPr/>
        </p:nvPicPr>
        <p:blipFill>
          <a:blip r:embed="rId3" cstate="print"/>
          <a:srcRect/>
          <a:stretch>
            <a:fillRect/>
          </a:stretch>
        </p:blipFill>
        <p:spPr bwMode="auto">
          <a:xfrm>
            <a:off x="0" y="1059583"/>
            <a:ext cx="5223951" cy="4083918"/>
          </a:xfrm>
          <a:prstGeom prst="rect">
            <a:avLst/>
          </a:prstGeom>
          <a:noFill/>
        </p:spPr>
      </p:pic>
      <p:sp>
        <p:nvSpPr>
          <p:cNvPr id="2" name="Titel 1"/>
          <p:cNvSpPr>
            <a:spLocks noGrp="1"/>
          </p:cNvSpPr>
          <p:nvPr>
            <p:ph type="title"/>
          </p:nvPr>
        </p:nvSpPr>
        <p:spPr>
          <a:xfrm>
            <a:off x="457200" y="1"/>
            <a:ext cx="8229600" cy="843558"/>
          </a:xfrm>
        </p:spPr>
        <p:txBody>
          <a:bodyPr>
            <a:noAutofit/>
          </a:bodyPr>
          <a:lstStyle/>
          <a:p>
            <a:r>
              <a:rPr lang="en-US" sz="3600" dirty="0" smtClean="0"/>
              <a:t>Connect the tilt sensor to pin A1</a:t>
            </a:r>
            <a:endParaRPr lang="nl-NL" sz="3600"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123</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3" name="Tekstvak 12"/>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
        <p:nvSpPr>
          <p:cNvPr id="14" name="PIJL-OMHOOG 13"/>
          <p:cNvSpPr/>
          <p:nvPr/>
        </p:nvSpPr>
        <p:spPr>
          <a:xfrm rot="10800000">
            <a:off x="6372200" y="987574"/>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a:off x="6372200" y="1851670"/>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a:bodyPr>
          <a:lstStyle/>
          <a:p>
            <a:pPr algn="ctr"/>
            <a:r>
              <a:rPr lang="en-US" dirty="0" smtClean="0"/>
              <a:t>Rain Sensor</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124</a:t>
            </a:fld>
            <a:endParaRPr lang="nl-NL"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Rain sensor</a:t>
            </a:r>
            <a:endParaRPr lang="nl-NL" dirty="0"/>
          </a:p>
        </p:txBody>
      </p:sp>
      <p:sp>
        <p:nvSpPr>
          <p:cNvPr id="3" name="Tijdelijke aanduiding voor inhoud 2"/>
          <p:cNvSpPr>
            <a:spLocks noGrp="1"/>
          </p:cNvSpPr>
          <p:nvPr>
            <p:ph idx="1"/>
          </p:nvPr>
        </p:nvSpPr>
        <p:spPr/>
        <p:txBody>
          <a:bodyPr/>
          <a:lstStyle/>
          <a:p>
            <a:r>
              <a:rPr lang="en-US" dirty="0" smtClean="0"/>
              <a:t>A rain sensor is an analog sensor that measures conductivity that is influenced by water.</a:t>
            </a:r>
          </a:p>
          <a:p>
            <a:r>
              <a:rPr lang="en-US" dirty="0" smtClean="0"/>
              <a:t>It is not in the box. We only have a few, so you will need to share.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125</a:t>
            </a:fld>
            <a:endParaRPr lang="nl-NL"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kstvak 16"/>
          <p:cNvSpPr txBox="1"/>
          <p:nvPr/>
        </p:nvSpPr>
        <p:spPr>
          <a:xfrm>
            <a:off x="2267744" y="627534"/>
            <a:ext cx="4752528" cy="369332"/>
          </a:xfrm>
          <a:prstGeom prst="rect">
            <a:avLst/>
          </a:prstGeom>
          <a:solidFill>
            <a:srgbClr val="FF3300"/>
          </a:solidFill>
        </p:spPr>
        <p:txBody>
          <a:bodyPr wrap="square" rtlCol="0">
            <a:spAutoFit/>
          </a:bodyPr>
          <a:lstStyle/>
          <a:p>
            <a:pPr algn="ctr"/>
            <a:r>
              <a:rPr lang="en-US" dirty="0" smtClean="0">
                <a:solidFill>
                  <a:schemeClr val="bg1"/>
                </a:solidFill>
              </a:rPr>
              <a:t>Carefully follow the wires to connect correctly!</a:t>
            </a:r>
            <a:endParaRPr lang="nl-NL" dirty="0">
              <a:solidFill>
                <a:schemeClr val="bg1"/>
              </a:solidFill>
            </a:endParaRPr>
          </a:p>
        </p:txBody>
      </p:sp>
      <p:pic>
        <p:nvPicPr>
          <p:cNvPr id="1029" name="Picture 5" descr="C:\Users\M5810video\Documents\Weekendschool\Pi And More\PiAndMore WS complete_bb.jpg"/>
          <p:cNvPicPr>
            <a:picLocks noChangeAspect="1" noChangeArrowheads="1"/>
          </p:cNvPicPr>
          <p:nvPr/>
        </p:nvPicPr>
        <p:blipFill>
          <a:blip r:embed="rId3" cstate="print"/>
          <a:srcRect/>
          <a:stretch>
            <a:fillRect/>
          </a:stretch>
        </p:blipFill>
        <p:spPr bwMode="auto">
          <a:xfrm>
            <a:off x="0" y="1059583"/>
            <a:ext cx="5223951" cy="4083918"/>
          </a:xfrm>
          <a:prstGeom prst="rect">
            <a:avLst/>
          </a:prstGeom>
          <a:noFill/>
        </p:spPr>
      </p:pic>
      <p:sp>
        <p:nvSpPr>
          <p:cNvPr id="2" name="Titel 1"/>
          <p:cNvSpPr>
            <a:spLocks noGrp="1"/>
          </p:cNvSpPr>
          <p:nvPr>
            <p:ph type="title"/>
          </p:nvPr>
        </p:nvSpPr>
        <p:spPr>
          <a:xfrm>
            <a:off x="457200" y="1"/>
            <a:ext cx="8229600" cy="843558"/>
          </a:xfrm>
        </p:spPr>
        <p:txBody>
          <a:bodyPr>
            <a:noAutofit/>
          </a:bodyPr>
          <a:lstStyle/>
          <a:p>
            <a:r>
              <a:rPr lang="en-US" sz="3600" dirty="0" smtClean="0"/>
              <a:t>Connect the rain sensor to pin A0</a:t>
            </a:r>
            <a:endParaRPr lang="nl-NL" sz="3600"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126</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3" name="Tekstvak 12"/>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
        <p:nvSpPr>
          <p:cNvPr id="14" name="PIJL-OMHOOG 13"/>
          <p:cNvSpPr/>
          <p:nvPr/>
        </p:nvSpPr>
        <p:spPr>
          <a:xfrm rot="10800000">
            <a:off x="6516216" y="987574"/>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a:off x="6516216" y="1851670"/>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a:bodyPr>
          <a:lstStyle/>
          <a:p>
            <a:pPr algn="ctr"/>
            <a:r>
              <a:rPr lang="en-US" dirty="0" smtClean="0"/>
              <a:t>Sound sensor</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127</a:t>
            </a:fld>
            <a:endParaRPr lang="nl-NL"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Sound Sensor</a:t>
            </a:r>
            <a:endParaRPr lang="nl-NL" dirty="0"/>
          </a:p>
        </p:txBody>
      </p:sp>
      <p:sp>
        <p:nvSpPr>
          <p:cNvPr id="3" name="Tijdelijke aanduiding voor inhoud 2"/>
          <p:cNvSpPr>
            <a:spLocks noGrp="1"/>
          </p:cNvSpPr>
          <p:nvPr>
            <p:ph idx="1"/>
          </p:nvPr>
        </p:nvSpPr>
        <p:spPr/>
        <p:txBody>
          <a:bodyPr/>
          <a:lstStyle/>
          <a:p>
            <a:r>
              <a:rPr lang="en-US" dirty="0" smtClean="0"/>
              <a:t>The sound sensor will detect sound. </a:t>
            </a:r>
          </a:p>
          <a:p>
            <a:pPr lvl="1"/>
            <a:r>
              <a:rPr lang="en-US" dirty="0" smtClean="0"/>
              <a:t>It is a digital sensor that contains a microphone and will give 0 Volt if sound is detected, 5 Volt if no sound detected.</a:t>
            </a:r>
          </a:p>
          <a:p>
            <a:r>
              <a:rPr lang="en-US" dirty="0" smtClean="0"/>
              <a:t>It is not in the box. We only have a few, so you will need to share.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128</a:t>
            </a:fld>
            <a:endParaRPr lang="nl-NL"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kstvak 16"/>
          <p:cNvSpPr txBox="1"/>
          <p:nvPr/>
        </p:nvSpPr>
        <p:spPr>
          <a:xfrm>
            <a:off x="2267744" y="627534"/>
            <a:ext cx="4752528" cy="369332"/>
          </a:xfrm>
          <a:prstGeom prst="rect">
            <a:avLst/>
          </a:prstGeom>
          <a:solidFill>
            <a:srgbClr val="FF3300"/>
          </a:solidFill>
        </p:spPr>
        <p:txBody>
          <a:bodyPr wrap="square" rtlCol="0">
            <a:spAutoFit/>
          </a:bodyPr>
          <a:lstStyle/>
          <a:p>
            <a:pPr algn="ctr"/>
            <a:r>
              <a:rPr lang="en-US" dirty="0" smtClean="0">
                <a:solidFill>
                  <a:schemeClr val="bg1"/>
                </a:solidFill>
              </a:rPr>
              <a:t>Carefully follow the wires to connect correctly!</a:t>
            </a:r>
            <a:endParaRPr lang="nl-NL" dirty="0">
              <a:solidFill>
                <a:schemeClr val="bg1"/>
              </a:solidFill>
            </a:endParaRPr>
          </a:p>
        </p:txBody>
      </p:sp>
      <p:pic>
        <p:nvPicPr>
          <p:cNvPr id="1029" name="Picture 5" descr="C:\Users\M5810video\Documents\Weekendschool\Pi And More\PiAndMore WS complete_bb.jpg"/>
          <p:cNvPicPr>
            <a:picLocks noChangeAspect="1" noChangeArrowheads="1"/>
          </p:cNvPicPr>
          <p:nvPr/>
        </p:nvPicPr>
        <p:blipFill>
          <a:blip r:embed="rId3" cstate="print"/>
          <a:srcRect/>
          <a:stretch>
            <a:fillRect/>
          </a:stretch>
        </p:blipFill>
        <p:spPr bwMode="auto">
          <a:xfrm>
            <a:off x="0" y="1059583"/>
            <a:ext cx="5223951" cy="4083918"/>
          </a:xfrm>
          <a:prstGeom prst="rect">
            <a:avLst/>
          </a:prstGeom>
          <a:noFill/>
        </p:spPr>
      </p:pic>
      <p:sp>
        <p:nvSpPr>
          <p:cNvPr id="2" name="Titel 1"/>
          <p:cNvSpPr>
            <a:spLocks noGrp="1"/>
          </p:cNvSpPr>
          <p:nvPr>
            <p:ph type="title"/>
          </p:nvPr>
        </p:nvSpPr>
        <p:spPr>
          <a:xfrm>
            <a:off x="457200" y="1"/>
            <a:ext cx="8229600" cy="843558"/>
          </a:xfrm>
        </p:spPr>
        <p:txBody>
          <a:bodyPr>
            <a:noAutofit/>
          </a:bodyPr>
          <a:lstStyle/>
          <a:p>
            <a:r>
              <a:rPr lang="en-US" sz="3600" dirty="0" smtClean="0"/>
              <a:t>Connect the sound sensor to pin A3</a:t>
            </a:r>
            <a:endParaRPr lang="nl-NL" sz="3600"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129</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3" name="Tekstvak 12"/>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
        <p:nvSpPr>
          <p:cNvPr id="14" name="PIJL-OMHOOG 13"/>
          <p:cNvSpPr/>
          <p:nvPr/>
        </p:nvSpPr>
        <p:spPr>
          <a:xfrm rot="10800000">
            <a:off x="6106938" y="987574"/>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a:off x="6106938" y="1851670"/>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Breadboard</a:t>
            </a:r>
            <a:endParaRPr lang="nl-NL" dirty="0"/>
          </a:p>
        </p:txBody>
      </p:sp>
      <p:sp>
        <p:nvSpPr>
          <p:cNvPr id="3" name="Tijdelijke aanduiding voor inhoud 2"/>
          <p:cNvSpPr>
            <a:spLocks noGrp="1"/>
          </p:cNvSpPr>
          <p:nvPr>
            <p:ph idx="1"/>
          </p:nvPr>
        </p:nvSpPr>
        <p:spPr>
          <a:xfrm>
            <a:off x="457200" y="1200151"/>
            <a:ext cx="3754760" cy="2739751"/>
          </a:xfrm>
        </p:spPr>
        <p:txBody>
          <a:bodyPr>
            <a:normAutofit/>
          </a:bodyPr>
          <a:lstStyle/>
          <a:p>
            <a:r>
              <a:rPr lang="en-US" sz="1800" dirty="0" smtClean="0"/>
              <a:t>Used to quickly build electronic circuits</a:t>
            </a:r>
          </a:p>
          <a:p>
            <a:r>
              <a:rPr lang="en-US" sz="1800" dirty="0" smtClean="0"/>
              <a:t>Note the 2 rails for + (VCC) and – (GND)</a:t>
            </a:r>
          </a:p>
          <a:p>
            <a:r>
              <a:rPr lang="en-US" sz="1800" dirty="0" smtClean="0"/>
              <a:t>Note on every column (vertical) the 2 bars with 5 interconnected holes each.</a:t>
            </a:r>
            <a:endParaRPr lang="nl-NL" sz="1800" dirty="0"/>
          </a:p>
        </p:txBody>
      </p:sp>
      <p:pic>
        <p:nvPicPr>
          <p:cNvPr id="1027" name="Picture 3" descr="C:\Users\M5810video\Documents\Weekendschool\Github\Weekendschool-PiAndMore\PiAndMore\Part-1--Breadboard\Breadboard.png"/>
          <p:cNvPicPr>
            <a:picLocks noChangeAspect="1" noChangeArrowheads="1"/>
          </p:cNvPicPr>
          <p:nvPr/>
        </p:nvPicPr>
        <p:blipFill>
          <a:blip r:embed="rId3" cstate="print"/>
          <a:srcRect/>
          <a:stretch>
            <a:fillRect/>
          </a:stretch>
        </p:blipFill>
        <p:spPr bwMode="auto">
          <a:xfrm>
            <a:off x="4211960" y="1122228"/>
            <a:ext cx="4821480" cy="3537754"/>
          </a:xfrm>
          <a:prstGeom prst="rect">
            <a:avLst/>
          </a:prstGeom>
          <a:noFill/>
        </p:spPr>
      </p:pic>
      <p:pic>
        <p:nvPicPr>
          <p:cNvPr id="1028" name="Picture 4" descr="C:\Users\M5810video\Documents\Weekendschool\Github\Weekendschool-PiAndMore\PiAndMore\Part-1--Breadboard\mb-400.jpg"/>
          <p:cNvPicPr>
            <a:picLocks noChangeAspect="1" noChangeArrowheads="1"/>
          </p:cNvPicPr>
          <p:nvPr/>
        </p:nvPicPr>
        <p:blipFill>
          <a:blip r:embed="rId4" cstate="print"/>
          <a:srcRect l="8401" t="23495" r="9385" b="21223"/>
          <a:stretch>
            <a:fillRect/>
          </a:stretch>
        </p:blipFill>
        <p:spPr bwMode="auto">
          <a:xfrm rot="10800000">
            <a:off x="1187624" y="3003798"/>
            <a:ext cx="2570131" cy="1728192"/>
          </a:xfrm>
          <a:prstGeom prst="rect">
            <a:avLst/>
          </a:prstGeom>
          <a:noFill/>
        </p:spPr>
      </p:pic>
      <p:sp>
        <p:nvSpPr>
          <p:cNvPr id="6" name="Tijdelijke aanduiding voor dianummer 5"/>
          <p:cNvSpPr>
            <a:spLocks noGrp="1"/>
          </p:cNvSpPr>
          <p:nvPr>
            <p:ph type="sldNum" sz="quarter" idx="12"/>
          </p:nvPr>
        </p:nvSpPr>
        <p:spPr/>
        <p:txBody>
          <a:bodyPr/>
          <a:lstStyle/>
          <a:p>
            <a:fld id="{6802DAD7-DC19-4A9E-93C3-E71314786426}" type="slidenum">
              <a:rPr lang="nl-NL" smtClean="0"/>
              <a:pPr/>
              <a:t>13</a:t>
            </a:fld>
            <a:endParaRPr lang="nl-NL"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See the short pulses</a:t>
            </a:r>
            <a:endParaRPr lang="nl-NL" dirty="0"/>
          </a:p>
        </p:txBody>
      </p:sp>
      <p:sp>
        <p:nvSpPr>
          <p:cNvPr id="3" name="Tijdelijke aanduiding voor inhoud 2"/>
          <p:cNvSpPr>
            <a:spLocks noGrp="1"/>
          </p:cNvSpPr>
          <p:nvPr>
            <p:ph idx="1"/>
          </p:nvPr>
        </p:nvSpPr>
        <p:spPr>
          <a:xfrm>
            <a:off x="457200" y="1200151"/>
            <a:ext cx="4042792" cy="3394472"/>
          </a:xfrm>
        </p:spPr>
        <p:txBody>
          <a:bodyPr>
            <a:normAutofit fontScale="92500" lnSpcReduction="10000"/>
          </a:bodyPr>
          <a:lstStyle/>
          <a:p>
            <a:r>
              <a:rPr lang="en-US" dirty="0" smtClean="0"/>
              <a:t>The changes of the sound sensor are sometimes difficult to see just from the displayed sensor value</a:t>
            </a:r>
          </a:p>
          <a:p>
            <a:r>
              <a:rPr lang="en-US" dirty="0" smtClean="0"/>
              <a:t>This code can be used to see that the sensor is actually working. You must create a variable </a:t>
            </a:r>
            <a:r>
              <a:rPr lang="en-US" dirty="0" err="1" smtClean="0"/>
              <a:t>SoundCount</a:t>
            </a:r>
            <a:r>
              <a:rPr lang="en-US" dirty="0" smtClean="0"/>
              <a:t> (or choose a different name) to hold the count.</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130</a:t>
            </a:fld>
            <a:endParaRPr lang="nl-NL" dirty="0"/>
          </a:p>
        </p:txBody>
      </p:sp>
      <p:pic>
        <p:nvPicPr>
          <p:cNvPr id="2050" name="Picture 2" descr="\\nashanselma2\weekendschool\screenshots\piandmore20170623Jun061498247118.jpg"/>
          <p:cNvPicPr>
            <a:picLocks noChangeAspect="1" noChangeArrowheads="1"/>
          </p:cNvPicPr>
          <p:nvPr/>
        </p:nvPicPr>
        <p:blipFill>
          <a:blip r:embed="rId3" cstate="print"/>
          <a:srcRect/>
          <a:stretch>
            <a:fillRect/>
          </a:stretch>
        </p:blipFill>
        <p:spPr bwMode="auto">
          <a:xfrm>
            <a:off x="5076056" y="2283718"/>
            <a:ext cx="3238500" cy="1714500"/>
          </a:xfrm>
          <a:prstGeom prst="rect">
            <a:avLst/>
          </a:prstGeom>
          <a:noFill/>
        </p:spPr>
      </p:pic>
      <p:cxnSp>
        <p:nvCxnSpPr>
          <p:cNvPr id="6" name="Rechte verbindingslijn met pijl 5"/>
          <p:cNvCxnSpPr/>
          <p:nvPr/>
        </p:nvCxnSpPr>
        <p:spPr>
          <a:xfrm>
            <a:off x="4067944" y="3291830"/>
            <a:ext cx="864096"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Strongly link the </a:t>
            </a:r>
            <a:r>
              <a:rPr lang="en-US" dirty="0" err="1" smtClean="0"/>
              <a:t>config</a:t>
            </a:r>
            <a:r>
              <a:rPr lang="en-US" dirty="0" smtClean="0"/>
              <a:t> file to the </a:t>
            </a:r>
            <a:r>
              <a:rPr lang="en-US" dirty="0" err="1" smtClean="0"/>
              <a:t>Arduino</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131</a:t>
            </a:fld>
            <a:endParaRPr lang="nl-NL"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The </a:t>
            </a:r>
            <a:r>
              <a:rPr lang="en-US" dirty="0" err="1" smtClean="0"/>
              <a:t>ident</a:t>
            </a:r>
            <a:r>
              <a:rPr lang="en-US" dirty="0" smtClean="0"/>
              <a:t> functionality</a:t>
            </a:r>
            <a:endParaRPr lang="nl-NL" dirty="0"/>
          </a:p>
        </p:txBody>
      </p:sp>
      <p:sp>
        <p:nvSpPr>
          <p:cNvPr id="3" name="Tijdelijke aanduiding voor inhoud 2"/>
          <p:cNvSpPr>
            <a:spLocks noGrp="1"/>
          </p:cNvSpPr>
          <p:nvPr>
            <p:ph idx="1"/>
          </p:nvPr>
        </p:nvSpPr>
        <p:spPr/>
        <p:txBody>
          <a:bodyPr/>
          <a:lstStyle/>
          <a:p>
            <a:r>
              <a:rPr lang="en-US" dirty="0" smtClean="0"/>
              <a:t>You created a board, but maybe you have omitted some resistors and therefore damage would occur if it were used with the wrong </a:t>
            </a:r>
            <a:r>
              <a:rPr lang="en-US" dirty="0" err="1" smtClean="0"/>
              <a:t>config</a:t>
            </a:r>
            <a:r>
              <a:rPr lang="en-US" dirty="0" smtClean="0"/>
              <a:t> file.</a:t>
            </a:r>
          </a:p>
          <a:p>
            <a:r>
              <a:rPr lang="en-US" dirty="0" smtClean="0"/>
              <a:t>That is what the </a:t>
            </a:r>
            <a:r>
              <a:rPr lang="en-US" dirty="0" err="1" smtClean="0"/>
              <a:t>ident</a:t>
            </a:r>
            <a:r>
              <a:rPr lang="en-US" dirty="0" smtClean="0"/>
              <a:t> functionality is for</a:t>
            </a:r>
          </a:p>
          <a:p>
            <a:pPr lvl="1"/>
            <a:r>
              <a:rPr lang="en-US" dirty="0" smtClean="0"/>
              <a:t>Configure an identity in the </a:t>
            </a:r>
            <a:r>
              <a:rPr lang="en-US" dirty="0" err="1" smtClean="0"/>
              <a:t>Arduino</a:t>
            </a:r>
            <a:endParaRPr lang="en-US" dirty="0" smtClean="0"/>
          </a:p>
          <a:p>
            <a:pPr lvl="1"/>
            <a:r>
              <a:rPr lang="en-US" dirty="0" smtClean="0"/>
              <a:t>Specify the identity in the </a:t>
            </a:r>
            <a:r>
              <a:rPr lang="en-US" dirty="0" err="1" smtClean="0"/>
              <a:t>config</a:t>
            </a:r>
            <a:r>
              <a:rPr lang="en-US" dirty="0" smtClean="0"/>
              <a:t> file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132</a:t>
            </a:fld>
            <a:endParaRPr lang="nl-NL"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Programming the </a:t>
            </a:r>
            <a:r>
              <a:rPr lang="en-US" dirty="0" err="1" smtClean="0"/>
              <a:t>ident</a:t>
            </a:r>
            <a:r>
              <a:rPr lang="en-US" dirty="0" smtClean="0"/>
              <a:t> in the </a:t>
            </a:r>
            <a:r>
              <a:rPr lang="en-US" dirty="0" err="1" smtClean="0"/>
              <a:t>Arduino</a:t>
            </a:r>
            <a:endParaRPr lang="nl-NL" dirty="0"/>
          </a:p>
        </p:txBody>
      </p:sp>
      <p:sp>
        <p:nvSpPr>
          <p:cNvPr id="3" name="Tijdelijke aanduiding voor inhoud 2"/>
          <p:cNvSpPr>
            <a:spLocks noGrp="1"/>
          </p:cNvSpPr>
          <p:nvPr>
            <p:ph idx="1"/>
          </p:nvPr>
        </p:nvSpPr>
        <p:spPr/>
        <p:txBody>
          <a:bodyPr>
            <a:normAutofit fontScale="85000" lnSpcReduction="20000"/>
          </a:bodyPr>
          <a:lstStyle/>
          <a:p>
            <a:r>
              <a:rPr lang="en-US" dirty="0" smtClean="0"/>
              <a:t>Have the </a:t>
            </a:r>
            <a:r>
              <a:rPr lang="en-US" dirty="0" err="1" smtClean="0"/>
              <a:t>Arduino</a:t>
            </a:r>
            <a:r>
              <a:rPr lang="en-US" dirty="0" smtClean="0"/>
              <a:t> connected</a:t>
            </a:r>
          </a:p>
          <a:p>
            <a:r>
              <a:rPr lang="en-US" dirty="0" smtClean="0"/>
              <a:t>Start the </a:t>
            </a:r>
            <a:r>
              <a:rPr lang="en-US" dirty="0" err="1" smtClean="0"/>
              <a:t>Arduino</a:t>
            </a:r>
            <a:r>
              <a:rPr lang="en-US" dirty="0" smtClean="0"/>
              <a:t> IDE</a:t>
            </a:r>
          </a:p>
          <a:p>
            <a:r>
              <a:rPr lang="en-US" dirty="0" smtClean="0"/>
              <a:t>Go to monitor mode</a:t>
            </a:r>
          </a:p>
          <a:p>
            <a:r>
              <a:rPr lang="en-US" dirty="0" smtClean="0"/>
              <a:t>Set the speed to </a:t>
            </a:r>
            <a:r>
              <a:rPr lang="en-US" i="1" dirty="0" smtClean="0"/>
              <a:t>115200</a:t>
            </a:r>
          </a:p>
          <a:p>
            <a:r>
              <a:rPr lang="en-US" dirty="0" smtClean="0"/>
              <a:t>Set the line end to </a:t>
            </a:r>
            <a:r>
              <a:rPr lang="en-US" i="1" dirty="0" smtClean="0"/>
              <a:t>newline</a:t>
            </a:r>
          </a:p>
          <a:p>
            <a:r>
              <a:rPr lang="en-US" dirty="0" smtClean="0"/>
              <a:t>You can now type commands in  the window.</a:t>
            </a:r>
          </a:p>
          <a:p>
            <a:r>
              <a:rPr lang="en-US" dirty="0" smtClean="0"/>
              <a:t>Type: </a:t>
            </a:r>
          </a:p>
          <a:p>
            <a:pPr lvl="1"/>
            <a:r>
              <a:rPr lang="en-US" i="1" dirty="0" smtClean="0"/>
              <a:t>cident:PiAndMore10</a:t>
            </a:r>
          </a:p>
          <a:p>
            <a:pPr lvl="1"/>
            <a:r>
              <a:rPr lang="en-US" i="1" dirty="0" err="1" smtClean="0"/>
              <a:t>cident</a:t>
            </a:r>
            <a:r>
              <a:rPr lang="en-US" i="1" dirty="0" smtClean="0"/>
              <a:t>?</a:t>
            </a:r>
            <a:r>
              <a:rPr lang="en-US" dirty="0" smtClean="0"/>
              <a:t>	(you should get the string back)</a:t>
            </a:r>
          </a:p>
          <a:p>
            <a:r>
              <a:rPr lang="en-US" dirty="0" smtClean="0"/>
              <a:t>Put in the </a:t>
            </a:r>
            <a:r>
              <a:rPr lang="en-US" dirty="0" err="1" smtClean="0"/>
              <a:t>config</a:t>
            </a:r>
            <a:r>
              <a:rPr lang="en-US" dirty="0" smtClean="0"/>
              <a:t> tool the value </a:t>
            </a:r>
            <a:r>
              <a:rPr lang="en-US" i="1" dirty="0" smtClean="0"/>
              <a:t>PiAndMore10</a:t>
            </a:r>
            <a:r>
              <a:rPr lang="en-US" dirty="0" smtClean="0"/>
              <a:t> in the field </a:t>
            </a:r>
            <a:r>
              <a:rPr lang="en-US" i="1" dirty="0" smtClean="0"/>
              <a:t>Parameter </a:t>
            </a:r>
            <a:r>
              <a:rPr lang="en-US" i="1" dirty="0" err="1" smtClean="0"/>
              <a:t>ident.pattern</a:t>
            </a:r>
            <a:endParaRPr lang="en-US" i="1"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133</a:t>
            </a:fld>
            <a:endParaRPr lang="nl-NL"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Testing </a:t>
            </a:r>
            <a:r>
              <a:rPr lang="en-US" dirty="0" err="1" smtClean="0"/>
              <a:t>ident</a:t>
            </a:r>
            <a:r>
              <a:rPr lang="en-US" dirty="0" smtClean="0"/>
              <a:t> functionality</a:t>
            </a:r>
            <a:endParaRPr lang="nl-NL" dirty="0"/>
          </a:p>
        </p:txBody>
      </p:sp>
      <p:sp>
        <p:nvSpPr>
          <p:cNvPr id="3" name="Tijdelijke aanduiding voor inhoud 2"/>
          <p:cNvSpPr>
            <a:spLocks noGrp="1"/>
          </p:cNvSpPr>
          <p:nvPr>
            <p:ph idx="1"/>
          </p:nvPr>
        </p:nvSpPr>
        <p:spPr/>
        <p:txBody>
          <a:bodyPr/>
          <a:lstStyle/>
          <a:p>
            <a:r>
              <a:rPr lang="en-US" dirty="0" smtClean="0"/>
              <a:t>Start </a:t>
            </a:r>
            <a:r>
              <a:rPr lang="en-US" dirty="0" err="1" smtClean="0"/>
              <a:t>scratchClient</a:t>
            </a:r>
            <a:r>
              <a:rPr lang="en-US" dirty="0" smtClean="0"/>
              <a:t> and see that it works</a:t>
            </a:r>
          </a:p>
          <a:p>
            <a:r>
              <a:rPr lang="en-US" dirty="0" smtClean="0"/>
              <a:t>Now change the value of the </a:t>
            </a:r>
            <a:r>
              <a:rPr lang="en-US" dirty="0" err="1" smtClean="0"/>
              <a:t>ident</a:t>
            </a:r>
            <a:r>
              <a:rPr lang="en-US" dirty="0" smtClean="0"/>
              <a:t> in the </a:t>
            </a:r>
            <a:r>
              <a:rPr lang="en-US" dirty="0" err="1" smtClean="0"/>
              <a:t>config</a:t>
            </a:r>
            <a:r>
              <a:rPr lang="en-US" dirty="0" smtClean="0"/>
              <a:t> file.</a:t>
            </a:r>
          </a:p>
          <a:p>
            <a:pPr lvl="1"/>
            <a:r>
              <a:rPr lang="en-US" dirty="0" smtClean="0"/>
              <a:t>Hardly matters what</a:t>
            </a:r>
          </a:p>
          <a:p>
            <a:r>
              <a:rPr lang="en-US" dirty="0" smtClean="0"/>
              <a:t>Start </a:t>
            </a:r>
            <a:r>
              <a:rPr lang="en-US" dirty="0" err="1" smtClean="0"/>
              <a:t>scratchClient</a:t>
            </a:r>
            <a:r>
              <a:rPr lang="en-US" dirty="0" smtClean="0"/>
              <a:t> again and see that it will be rejected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134</a:t>
            </a:fld>
            <a:endParaRPr lang="nl-NL"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More about </a:t>
            </a:r>
            <a:r>
              <a:rPr lang="en-US" dirty="0" err="1" smtClean="0"/>
              <a:t>ident</a:t>
            </a:r>
            <a:endParaRPr lang="nl-NL" dirty="0"/>
          </a:p>
        </p:txBody>
      </p:sp>
      <p:sp>
        <p:nvSpPr>
          <p:cNvPr id="3" name="Tijdelijke aanduiding voor inhoud 2"/>
          <p:cNvSpPr>
            <a:spLocks noGrp="1"/>
          </p:cNvSpPr>
          <p:nvPr>
            <p:ph idx="1"/>
          </p:nvPr>
        </p:nvSpPr>
        <p:spPr/>
        <p:txBody>
          <a:bodyPr>
            <a:normAutofit fontScale="92500" lnSpcReduction="20000"/>
          </a:bodyPr>
          <a:lstStyle/>
          <a:p>
            <a:r>
              <a:rPr lang="en-US" dirty="0" smtClean="0"/>
              <a:t>The </a:t>
            </a:r>
            <a:r>
              <a:rPr lang="en-US" dirty="0" err="1" smtClean="0"/>
              <a:t>ident</a:t>
            </a:r>
            <a:r>
              <a:rPr lang="en-US" dirty="0" smtClean="0"/>
              <a:t> can in the </a:t>
            </a:r>
            <a:r>
              <a:rPr lang="en-US" dirty="0" err="1" smtClean="0"/>
              <a:t>config</a:t>
            </a:r>
            <a:r>
              <a:rPr lang="en-US" dirty="0" smtClean="0"/>
              <a:t> file be specified as a regular expression. E.g.:</a:t>
            </a:r>
          </a:p>
          <a:p>
            <a:pPr lvl="1"/>
            <a:r>
              <a:rPr lang="en-US" dirty="0" smtClean="0"/>
              <a:t>A dot (.) matches any character</a:t>
            </a:r>
          </a:p>
          <a:p>
            <a:pPr lvl="1"/>
            <a:r>
              <a:rPr lang="en-US" dirty="0" smtClean="0"/>
              <a:t>A star (*) repeats the previous character (0 or more times)</a:t>
            </a:r>
          </a:p>
          <a:p>
            <a:pPr lvl="1"/>
            <a:r>
              <a:rPr lang="en-US" dirty="0" smtClean="0"/>
              <a:t>If you want to know more about regular expressions, see e.g.</a:t>
            </a:r>
            <a:br>
              <a:rPr lang="en-US" dirty="0" smtClean="0"/>
            </a:br>
            <a:r>
              <a:rPr lang="en-US" dirty="0" smtClean="0">
                <a:hlinkClick r:id="rId3"/>
              </a:rPr>
              <a:t>http://www.rexegg.com/regex-quickstart.html</a:t>
            </a:r>
            <a:r>
              <a:rPr lang="en-US" dirty="0" smtClean="0"/>
              <a:t> </a:t>
            </a:r>
          </a:p>
          <a:p>
            <a:r>
              <a:rPr lang="en-US" dirty="0" smtClean="0"/>
              <a:t>So you could specify </a:t>
            </a:r>
          </a:p>
          <a:p>
            <a:pPr lvl="1"/>
            <a:r>
              <a:rPr lang="en-US" dirty="0" smtClean="0"/>
              <a:t>PiAndMore.* and it would work when PiAndMore9, PiAndMore10 or PiAndMore100 is programmed in the </a:t>
            </a:r>
            <a:r>
              <a:rPr lang="en-US" dirty="0" err="1" smtClean="0"/>
              <a:t>ident</a:t>
            </a:r>
            <a:r>
              <a:rPr lang="en-US" dirty="0" smtClean="0"/>
              <a:t> of the </a:t>
            </a:r>
            <a:r>
              <a:rPr lang="en-US" dirty="0" err="1" smtClean="0"/>
              <a:t>Arduino</a:t>
            </a:r>
            <a:endParaRPr lang="en-US" dirty="0" smtClean="0"/>
          </a:p>
          <a:p>
            <a:r>
              <a:rPr lang="en-US" dirty="0" err="1" smtClean="0"/>
              <a:t>Ident</a:t>
            </a:r>
            <a:r>
              <a:rPr lang="en-US" dirty="0" smtClean="0"/>
              <a:t> is also needed to identify a specific </a:t>
            </a:r>
            <a:r>
              <a:rPr lang="en-US" dirty="0" err="1" smtClean="0"/>
              <a:t>Arduino</a:t>
            </a:r>
            <a:r>
              <a:rPr lang="en-US" dirty="0" smtClean="0"/>
              <a:t> if multiple will be connected concurrently (see next slides).</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135</a:t>
            </a:fld>
            <a:endParaRPr lang="nl-NL"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Controlling multiple </a:t>
            </a:r>
            <a:r>
              <a:rPr lang="en-US" dirty="0" err="1" smtClean="0"/>
              <a:t>Arduinos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136</a:t>
            </a:fld>
            <a:endParaRPr lang="nl-NL"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Control multiple </a:t>
            </a:r>
            <a:r>
              <a:rPr lang="en-US" dirty="0" err="1" smtClean="0"/>
              <a:t>Arduinos</a:t>
            </a:r>
            <a:endParaRPr lang="nl-NL" dirty="0"/>
          </a:p>
        </p:txBody>
      </p:sp>
      <p:sp>
        <p:nvSpPr>
          <p:cNvPr id="3" name="Tijdelijke aanduiding voor inhoud 2"/>
          <p:cNvSpPr>
            <a:spLocks noGrp="1"/>
          </p:cNvSpPr>
          <p:nvPr>
            <p:ph idx="1"/>
          </p:nvPr>
        </p:nvSpPr>
        <p:spPr/>
        <p:txBody>
          <a:bodyPr/>
          <a:lstStyle/>
          <a:p>
            <a:r>
              <a:rPr lang="en-US" dirty="0" smtClean="0"/>
              <a:t>Running out of pins on one </a:t>
            </a:r>
            <a:r>
              <a:rPr lang="en-US" dirty="0" err="1" smtClean="0"/>
              <a:t>Arduino</a:t>
            </a:r>
            <a:r>
              <a:rPr lang="en-US" dirty="0" smtClean="0"/>
              <a:t>? Connect more of them!</a:t>
            </a:r>
          </a:p>
          <a:p>
            <a:r>
              <a:rPr lang="en-US" dirty="0" smtClean="0"/>
              <a:t>The /dev/</a:t>
            </a:r>
            <a:r>
              <a:rPr lang="en-US" dirty="0" err="1" smtClean="0"/>
              <a:t>ttyUSBnn</a:t>
            </a:r>
            <a:r>
              <a:rPr lang="en-US" dirty="0" smtClean="0"/>
              <a:t> port in the </a:t>
            </a:r>
            <a:r>
              <a:rPr lang="en-US" dirty="0" err="1" smtClean="0"/>
              <a:t>config</a:t>
            </a:r>
            <a:r>
              <a:rPr lang="en-US" dirty="0" smtClean="0"/>
              <a:t> file will define which part of the configuration is used for which </a:t>
            </a:r>
            <a:r>
              <a:rPr lang="en-US" dirty="0" err="1" smtClean="0"/>
              <a:t>Arduino</a:t>
            </a:r>
            <a:r>
              <a:rPr lang="en-US" dirty="0" smtClean="0"/>
              <a:t>.</a:t>
            </a:r>
          </a:p>
          <a:p>
            <a:r>
              <a:rPr lang="en-US" dirty="0" smtClean="0"/>
              <a:t>Using the </a:t>
            </a:r>
            <a:r>
              <a:rPr lang="en-US" dirty="0" err="1" smtClean="0"/>
              <a:t>ident</a:t>
            </a:r>
            <a:r>
              <a:rPr lang="en-US" dirty="0" smtClean="0"/>
              <a:t> functionality (see previous topic) can be used to check that the correct </a:t>
            </a:r>
            <a:r>
              <a:rPr lang="en-US" dirty="0" err="1" smtClean="0"/>
              <a:t>Arduino</a:t>
            </a:r>
            <a:r>
              <a:rPr lang="en-US" dirty="0" smtClean="0"/>
              <a:t> was connected to the intended port.</a:t>
            </a:r>
          </a:p>
          <a:p>
            <a:pPr lvl="1"/>
            <a:r>
              <a:rPr lang="en-US" dirty="0" smtClean="0"/>
              <a:t>You can get the </a:t>
            </a:r>
            <a:r>
              <a:rPr lang="en-US" dirty="0" err="1" smtClean="0"/>
              <a:t>Arduinos</a:t>
            </a:r>
            <a:r>
              <a:rPr lang="en-US" dirty="0" smtClean="0"/>
              <a:t> on the correct ports by connecting them always in the same sequence.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137</a:t>
            </a:fld>
            <a:endParaRPr lang="nl-NL"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smtClean="0"/>
              <a:t>Creating a </a:t>
            </a:r>
            <a:r>
              <a:rPr lang="en-US" dirty="0" err="1" smtClean="0"/>
              <a:t>config</a:t>
            </a:r>
            <a:r>
              <a:rPr lang="en-US" dirty="0" smtClean="0"/>
              <a:t> file for multiple </a:t>
            </a:r>
            <a:r>
              <a:rPr lang="en-US" dirty="0" err="1" smtClean="0"/>
              <a:t>Arduinos</a:t>
            </a:r>
            <a:endParaRPr lang="nl-NL" dirty="0"/>
          </a:p>
        </p:txBody>
      </p:sp>
      <p:sp>
        <p:nvSpPr>
          <p:cNvPr id="3" name="Tijdelijke aanduiding voor inhoud 2"/>
          <p:cNvSpPr>
            <a:spLocks noGrp="1"/>
          </p:cNvSpPr>
          <p:nvPr>
            <p:ph idx="1"/>
          </p:nvPr>
        </p:nvSpPr>
        <p:spPr/>
        <p:txBody>
          <a:bodyPr/>
          <a:lstStyle/>
          <a:p>
            <a:r>
              <a:rPr lang="en-US" dirty="0" smtClean="0"/>
              <a:t>First create two separate </a:t>
            </a:r>
            <a:r>
              <a:rPr lang="en-US" dirty="0" err="1" smtClean="0"/>
              <a:t>config</a:t>
            </a:r>
            <a:r>
              <a:rPr lang="en-US" dirty="0" smtClean="0"/>
              <a:t> files for each </a:t>
            </a:r>
            <a:r>
              <a:rPr lang="en-US" dirty="0" err="1" smtClean="0"/>
              <a:t>Arduino</a:t>
            </a:r>
            <a:r>
              <a:rPr lang="en-US" dirty="0" smtClean="0"/>
              <a:t> and test them out.</a:t>
            </a:r>
          </a:p>
          <a:p>
            <a:pPr lvl="1"/>
            <a:r>
              <a:rPr lang="en-US" dirty="0" smtClean="0"/>
              <a:t>The </a:t>
            </a:r>
            <a:r>
              <a:rPr lang="en-US" dirty="0" err="1" smtClean="0"/>
              <a:t>config</a:t>
            </a:r>
            <a:r>
              <a:rPr lang="en-US" dirty="0" smtClean="0"/>
              <a:t> tool can only work on a single adapter at a time.</a:t>
            </a:r>
          </a:p>
          <a:p>
            <a:r>
              <a:rPr lang="en-US" dirty="0" smtClean="0"/>
              <a:t>Now create a new .xml file, and</a:t>
            </a:r>
          </a:p>
          <a:p>
            <a:pPr lvl="1"/>
            <a:r>
              <a:rPr lang="en-US" dirty="0" smtClean="0"/>
              <a:t>Copy in the first file completely</a:t>
            </a:r>
          </a:p>
          <a:p>
            <a:pPr lvl="1"/>
            <a:r>
              <a:rPr lang="en-US" dirty="0" smtClean="0"/>
              <a:t>Take the adapter section (most of the file) of the second file and paste this after the first adapter</a:t>
            </a:r>
          </a:p>
          <a:p>
            <a:pPr lvl="1"/>
            <a:r>
              <a:rPr lang="en-US" dirty="0" smtClean="0"/>
              <a:t>Adapt the USB port in one of the files (make the board that you connect last /dev/ttyUSB</a:t>
            </a:r>
            <a:r>
              <a:rPr lang="en-US" b="1" i="1" dirty="0" smtClean="0"/>
              <a:t>1</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138</a:t>
            </a:fld>
            <a:endParaRPr lang="nl-NL"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Trying it out – merge and </a:t>
            </a:r>
            <a:r>
              <a:rPr lang="en-US" dirty="0" err="1" smtClean="0"/>
              <a:t>config</a:t>
            </a:r>
            <a:endParaRPr lang="nl-NL" dirty="0"/>
          </a:p>
        </p:txBody>
      </p:sp>
      <p:sp>
        <p:nvSpPr>
          <p:cNvPr id="3" name="Tijdelijke aanduiding voor inhoud 2"/>
          <p:cNvSpPr>
            <a:spLocks noGrp="1"/>
          </p:cNvSpPr>
          <p:nvPr>
            <p:ph idx="1"/>
          </p:nvPr>
        </p:nvSpPr>
        <p:spPr/>
        <p:txBody>
          <a:bodyPr>
            <a:normAutofit fontScale="92500" lnSpcReduction="10000"/>
          </a:bodyPr>
          <a:lstStyle/>
          <a:p>
            <a:r>
              <a:rPr lang="en-US" dirty="0" smtClean="0"/>
              <a:t>Take the </a:t>
            </a:r>
            <a:r>
              <a:rPr lang="en-US" dirty="0" err="1" smtClean="0"/>
              <a:t>Weekendschool</a:t>
            </a:r>
            <a:r>
              <a:rPr lang="en-US" dirty="0" smtClean="0"/>
              <a:t> board with the Duck</a:t>
            </a:r>
          </a:p>
          <a:p>
            <a:r>
              <a:rPr lang="en-US" dirty="0" smtClean="0"/>
              <a:t>Test it out with the </a:t>
            </a:r>
            <a:r>
              <a:rPr lang="en-US" dirty="0" err="1" smtClean="0"/>
              <a:t>config</a:t>
            </a:r>
            <a:r>
              <a:rPr lang="en-US" dirty="0" smtClean="0"/>
              <a:t> file and the Scratch program</a:t>
            </a:r>
          </a:p>
          <a:p>
            <a:r>
              <a:rPr lang="en-US" dirty="0" smtClean="0"/>
              <a:t>Merge the two files in the way described. </a:t>
            </a:r>
          </a:p>
          <a:p>
            <a:pPr lvl="1"/>
            <a:r>
              <a:rPr lang="en-US" dirty="0" smtClean="0"/>
              <a:t>Make the </a:t>
            </a:r>
            <a:r>
              <a:rPr lang="en-US" dirty="0" err="1" smtClean="0"/>
              <a:t>Weekendschool</a:t>
            </a:r>
            <a:r>
              <a:rPr lang="en-US" dirty="0" smtClean="0"/>
              <a:t> board /dev/ttyUSB</a:t>
            </a:r>
            <a:r>
              <a:rPr lang="en-US" b="1" i="1" dirty="0" smtClean="0"/>
              <a:t>1</a:t>
            </a:r>
            <a:r>
              <a:rPr lang="en-US" dirty="0" smtClean="0"/>
              <a:t>.</a:t>
            </a:r>
          </a:p>
          <a:p>
            <a:r>
              <a:rPr lang="en-US" dirty="0" smtClean="0"/>
              <a:t>Disconnect both boards.</a:t>
            </a:r>
          </a:p>
          <a:p>
            <a:r>
              <a:rPr lang="en-US" dirty="0" smtClean="0"/>
              <a:t>Restart </a:t>
            </a:r>
            <a:r>
              <a:rPr lang="en-US" dirty="0" err="1" smtClean="0"/>
              <a:t>scratchClient</a:t>
            </a:r>
            <a:r>
              <a:rPr lang="en-US" dirty="0" smtClean="0"/>
              <a:t> with the merged file.</a:t>
            </a:r>
          </a:p>
          <a:p>
            <a:r>
              <a:rPr lang="en-US" dirty="0" smtClean="0"/>
              <a:t>Connect the workshop board first. It will become /dev/ttyUSB</a:t>
            </a:r>
            <a:r>
              <a:rPr lang="en-US" b="1" i="1" dirty="0" smtClean="0"/>
              <a:t>0</a:t>
            </a:r>
            <a:r>
              <a:rPr lang="en-US" dirty="0" smtClean="0"/>
              <a:t>.</a:t>
            </a:r>
          </a:p>
          <a:p>
            <a:r>
              <a:rPr lang="en-US" dirty="0" smtClean="0"/>
              <a:t>Connect the </a:t>
            </a:r>
            <a:r>
              <a:rPr lang="en-US" dirty="0" err="1" smtClean="0"/>
              <a:t>Weekendschool</a:t>
            </a:r>
            <a:r>
              <a:rPr lang="en-US" dirty="0" smtClean="0"/>
              <a:t> board second. It will become /dev/ttyUSB</a:t>
            </a:r>
            <a:r>
              <a:rPr lang="en-US" b="1" i="1" dirty="0" smtClean="0"/>
              <a:t>1</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139</a:t>
            </a:fld>
            <a:endParaRPr lang="nl-NL" dirty="0"/>
          </a:p>
        </p:txBody>
      </p:sp>
      <p:sp>
        <p:nvSpPr>
          <p:cNvPr id="5" name="Gelijkbenige driehoek 4"/>
          <p:cNvSpPr/>
          <p:nvPr/>
        </p:nvSpPr>
        <p:spPr>
          <a:xfrm>
            <a:off x="7020272" y="1059582"/>
            <a:ext cx="2016224" cy="172819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131590"/>
          </a:xfrm>
        </p:spPr>
        <p:txBody>
          <a:bodyPr>
            <a:normAutofit fontScale="90000"/>
          </a:bodyPr>
          <a:lstStyle/>
          <a:p>
            <a:r>
              <a:rPr lang="en-US" dirty="0" smtClean="0"/>
              <a:t>Looking at the </a:t>
            </a:r>
            <a:r>
              <a:rPr lang="en-US" dirty="0" err="1" smtClean="0"/>
              <a:t>Arduino</a:t>
            </a:r>
            <a:r>
              <a:rPr lang="en-US" dirty="0" smtClean="0"/>
              <a:t> </a:t>
            </a:r>
            <a:r>
              <a:rPr lang="en-US" dirty="0" err="1" smtClean="0"/>
              <a:t>Nano</a:t>
            </a:r>
            <a:r>
              <a:rPr lang="en-US" dirty="0" smtClean="0"/>
              <a:t> extension board</a:t>
            </a:r>
            <a:endParaRPr lang="nl-NL" dirty="0"/>
          </a:p>
        </p:txBody>
      </p:sp>
      <p:pic>
        <p:nvPicPr>
          <p:cNvPr id="4" name="Picture 2" descr="C:\Users\M5810video\Documents\Weekendschool\Pi And More\Funduino shield.JPG"/>
          <p:cNvPicPr>
            <a:picLocks noChangeAspect="1" noChangeArrowheads="1"/>
          </p:cNvPicPr>
          <p:nvPr/>
        </p:nvPicPr>
        <p:blipFill>
          <a:blip r:embed="rId3" cstate="print"/>
          <a:srcRect/>
          <a:stretch>
            <a:fillRect/>
          </a:stretch>
        </p:blipFill>
        <p:spPr bwMode="auto">
          <a:xfrm rot="10800000">
            <a:off x="1907704" y="1419622"/>
            <a:ext cx="3495367" cy="3071044"/>
          </a:xfrm>
          <a:prstGeom prst="rect">
            <a:avLst/>
          </a:prstGeom>
          <a:noFill/>
        </p:spPr>
      </p:pic>
      <p:pic>
        <p:nvPicPr>
          <p:cNvPr id="2050" name="Picture 2"/>
          <p:cNvPicPr>
            <a:picLocks noChangeAspect="1" noChangeArrowheads="1"/>
          </p:cNvPicPr>
          <p:nvPr/>
        </p:nvPicPr>
        <p:blipFill>
          <a:blip r:embed="rId4" cstate="print"/>
          <a:srcRect/>
          <a:stretch>
            <a:fillRect/>
          </a:stretch>
        </p:blipFill>
        <p:spPr bwMode="auto">
          <a:xfrm rot="10800000">
            <a:off x="5868144" y="2452876"/>
            <a:ext cx="2520280" cy="1082536"/>
          </a:xfrm>
          <a:prstGeom prst="rect">
            <a:avLst/>
          </a:prstGeom>
          <a:noFill/>
          <a:ln w="9525">
            <a:noFill/>
            <a:miter lim="800000"/>
            <a:headEnd/>
            <a:tailEnd/>
          </a:ln>
        </p:spPr>
      </p:pic>
      <p:sp>
        <p:nvSpPr>
          <p:cNvPr id="6" name="Tekstvak 5"/>
          <p:cNvSpPr txBox="1"/>
          <p:nvPr/>
        </p:nvSpPr>
        <p:spPr>
          <a:xfrm>
            <a:off x="5796136" y="1059582"/>
            <a:ext cx="2160240" cy="369332"/>
          </a:xfrm>
          <a:prstGeom prst="rect">
            <a:avLst/>
          </a:prstGeom>
          <a:noFill/>
        </p:spPr>
        <p:txBody>
          <a:bodyPr wrap="square" rtlCol="0">
            <a:spAutoFit/>
          </a:bodyPr>
          <a:lstStyle/>
          <a:p>
            <a:r>
              <a:rPr lang="en-US" dirty="0" smtClean="0"/>
              <a:t>9V power socket</a:t>
            </a:r>
            <a:endParaRPr lang="nl-NL" dirty="0"/>
          </a:p>
        </p:txBody>
      </p:sp>
      <p:sp>
        <p:nvSpPr>
          <p:cNvPr id="9" name="Tekstvak 8"/>
          <p:cNvSpPr txBox="1"/>
          <p:nvPr/>
        </p:nvSpPr>
        <p:spPr>
          <a:xfrm>
            <a:off x="6372200" y="1563638"/>
            <a:ext cx="2160240" cy="646331"/>
          </a:xfrm>
          <a:prstGeom prst="rect">
            <a:avLst/>
          </a:prstGeom>
          <a:noFill/>
        </p:spPr>
        <p:txBody>
          <a:bodyPr wrap="square" rtlCol="0">
            <a:spAutoFit/>
          </a:bodyPr>
          <a:lstStyle/>
          <a:p>
            <a:r>
              <a:rPr lang="en-US" dirty="0" err="1" smtClean="0"/>
              <a:t>Arduino</a:t>
            </a:r>
            <a:r>
              <a:rPr lang="en-US" dirty="0" smtClean="0"/>
              <a:t> </a:t>
            </a:r>
            <a:r>
              <a:rPr lang="en-US" dirty="0" err="1" smtClean="0"/>
              <a:t>Nano</a:t>
            </a:r>
            <a:r>
              <a:rPr lang="en-US" dirty="0" smtClean="0"/>
              <a:t> with 328P processor</a:t>
            </a:r>
            <a:endParaRPr lang="nl-NL" dirty="0"/>
          </a:p>
        </p:txBody>
      </p:sp>
      <p:sp>
        <p:nvSpPr>
          <p:cNvPr id="13" name="Tekstvak 12"/>
          <p:cNvSpPr txBox="1"/>
          <p:nvPr/>
        </p:nvSpPr>
        <p:spPr>
          <a:xfrm>
            <a:off x="6516216" y="3795886"/>
            <a:ext cx="2160240" cy="369332"/>
          </a:xfrm>
          <a:prstGeom prst="rect">
            <a:avLst/>
          </a:prstGeom>
          <a:noFill/>
        </p:spPr>
        <p:txBody>
          <a:bodyPr wrap="square" rtlCol="0">
            <a:spAutoFit/>
          </a:bodyPr>
          <a:lstStyle/>
          <a:p>
            <a:pPr algn="r"/>
            <a:r>
              <a:rPr lang="en-US" dirty="0" smtClean="0"/>
              <a:t>Micro USB port</a:t>
            </a:r>
            <a:endParaRPr lang="nl-NL" dirty="0"/>
          </a:p>
        </p:txBody>
      </p:sp>
      <p:sp>
        <p:nvSpPr>
          <p:cNvPr id="17" name="Tekstvak 16"/>
          <p:cNvSpPr txBox="1"/>
          <p:nvPr/>
        </p:nvSpPr>
        <p:spPr>
          <a:xfrm>
            <a:off x="0" y="1131590"/>
            <a:ext cx="2411760" cy="1569660"/>
          </a:xfrm>
          <a:prstGeom prst="rect">
            <a:avLst/>
          </a:prstGeom>
          <a:noFill/>
        </p:spPr>
        <p:txBody>
          <a:bodyPr wrap="square" rtlCol="0">
            <a:spAutoFit/>
          </a:bodyPr>
          <a:lstStyle/>
          <a:p>
            <a:r>
              <a:rPr lang="en-US" sz="1600" dirty="0" smtClean="0"/>
              <a:t>Per GPIO signal 3 headers: </a:t>
            </a:r>
          </a:p>
          <a:p>
            <a:r>
              <a:rPr lang="en-US" sz="1600" dirty="0" smtClean="0"/>
              <a:t>S (blue = signal)</a:t>
            </a:r>
          </a:p>
          <a:p>
            <a:r>
              <a:rPr lang="en-US" sz="1600" dirty="0" smtClean="0"/>
              <a:t>V (red = VCC = +) </a:t>
            </a:r>
          </a:p>
          <a:p>
            <a:r>
              <a:rPr lang="en-US" sz="1600" dirty="0" smtClean="0"/>
              <a:t>G (black = GND = -)</a:t>
            </a:r>
          </a:p>
          <a:p>
            <a:r>
              <a:rPr lang="en-US" sz="1600" i="1" dirty="0" smtClean="0"/>
              <a:t>(very handy to e.g. </a:t>
            </a:r>
          </a:p>
          <a:p>
            <a:r>
              <a:rPr lang="en-US" sz="1600" i="1" dirty="0" smtClean="0"/>
              <a:t>connect servos) </a:t>
            </a:r>
          </a:p>
        </p:txBody>
      </p:sp>
      <p:cxnSp>
        <p:nvCxnSpPr>
          <p:cNvPr id="18" name="Rechte verbindingslijn met pijl 17"/>
          <p:cNvCxnSpPr/>
          <p:nvPr/>
        </p:nvCxnSpPr>
        <p:spPr>
          <a:xfrm>
            <a:off x="1619672" y="1779662"/>
            <a:ext cx="720080" cy="28803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Rechte verbindingslijn met pijl 21"/>
          <p:cNvCxnSpPr/>
          <p:nvPr/>
        </p:nvCxnSpPr>
        <p:spPr>
          <a:xfrm>
            <a:off x="1763688" y="2067694"/>
            <a:ext cx="504056" cy="144016"/>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Rechte verbindingslijn met pijl 23"/>
          <p:cNvCxnSpPr/>
          <p:nvPr/>
        </p:nvCxnSpPr>
        <p:spPr>
          <a:xfrm>
            <a:off x="1403648" y="1563638"/>
            <a:ext cx="1152128" cy="360040"/>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Rechte verbindingslijn met pijl 35"/>
          <p:cNvCxnSpPr>
            <a:stCxn id="6" idx="1"/>
          </p:cNvCxnSpPr>
          <p:nvPr/>
        </p:nvCxnSpPr>
        <p:spPr>
          <a:xfrm flipH="1">
            <a:off x="5364088" y="1244248"/>
            <a:ext cx="432048" cy="535414"/>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9" name="Rechte verbindingslijn met pijl 38"/>
          <p:cNvCxnSpPr/>
          <p:nvPr/>
        </p:nvCxnSpPr>
        <p:spPr>
          <a:xfrm>
            <a:off x="7236296" y="2139702"/>
            <a:ext cx="0" cy="28803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Rechte verbindingslijn met pijl 41"/>
          <p:cNvCxnSpPr/>
          <p:nvPr/>
        </p:nvCxnSpPr>
        <p:spPr>
          <a:xfrm flipV="1">
            <a:off x="8244408" y="3179172"/>
            <a:ext cx="0" cy="68872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4" name="Tekstvak 43"/>
          <p:cNvSpPr txBox="1"/>
          <p:nvPr/>
        </p:nvSpPr>
        <p:spPr>
          <a:xfrm>
            <a:off x="2411760" y="4659982"/>
            <a:ext cx="2160240" cy="369332"/>
          </a:xfrm>
          <a:prstGeom prst="rect">
            <a:avLst/>
          </a:prstGeom>
          <a:noFill/>
        </p:spPr>
        <p:txBody>
          <a:bodyPr wrap="square" rtlCol="0">
            <a:spAutoFit/>
          </a:bodyPr>
          <a:lstStyle/>
          <a:p>
            <a:pPr algn="ctr"/>
            <a:r>
              <a:rPr lang="en-US" dirty="0" smtClean="0"/>
              <a:t>Digital ports</a:t>
            </a:r>
            <a:endParaRPr lang="nl-NL" dirty="0"/>
          </a:p>
        </p:txBody>
      </p:sp>
      <p:sp>
        <p:nvSpPr>
          <p:cNvPr id="45" name="Rechteraccolade 44"/>
          <p:cNvSpPr/>
          <p:nvPr/>
        </p:nvSpPr>
        <p:spPr>
          <a:xfrm rot="5400000">
            <a:off x="3383868" y="3399842"/>
            <a:ext cx="288032" cy="2376264"/>
          </a:xfrm>
          <a:prstGeom prst="rightBrace">
            <a:avLst/>
          </a:prstGeom>
          <a:ln w="50800">
            <a:solidFill>
              <a:srgbClr val="00CC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46" name="Rechteraccolade 45"/>
          <p:cNvSpPr/>
          <p:nvPr/>
        </p:nvSpPr>
        <p:spPr>
          <a:xfrm rot="16200000" flipV="1">
            <a:off x="2735796" y="663538"/>
            <a:ext cx="288032" cy="1224136"/>
          </a:xfrm>
          <a:prstGeom prst="rightBrace">
            <a:avLst/>
          </a:prstGeom>
          <a:ln w="50800">
            <a:solidFill>
              <a:srgbClr val="00CC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47" name="Tekstvak 46"/>
          <p:cNvSpPr txBox="1"/>
          <p:nvPr/>
        </p:nvSpPr>
        <p:spPr>
          <a:xfrm>
            <a:off x="1907704" y="555526"/>
            <a:ext cx="2880320" cy="553998"/>
          </a:xfrm>
          <a:prstGeom prst="rect">
            <a:avLst/>
          </a:prstGeom>
          <a:noFill/>
        </p:spPr>
        <p:txBody>
          <a:bodyPr wrap="square" rtlCol="0">
            <a:spAutoFit/>
          </a:bodyPr>
          <a:lstStyle/>
          <a:p>
            <a:pPr algn="ctr"/>
            <a:r>
              <a:rPr lang="en-US" dirty="0" smtClean="0"/>
              <a:t>Analog ports </a:t>
            </a:r>
            <a:r>
              <a:rPr lang="en-US" sz="1200" dirty="0" smtClean="0"/>
              <a:t>(most can be used as digital ports as well)</a:t>
            </a:r>
            <a:endParaRPr lang="nl-NL" dirty="0"/>
          </a:p>
        </p:txBody>
      </p:sp>
      <p:sp>
        <p:nvSpPr>
          <p:cNvPr id="48" name="Tekstvak 47"/>
          <p:cNvSpPr txBox="1"/>
          <p:nvPr/>
        </p:nvSpPr>
        <p:spPr>
          <a:xfrm>
            <a:off x="6804248" y="4227934"/>
            <a:ext cx="1440160" cy="369332"/>
          </a:xfrm>
          <a:prstGeom prst="rect">
            <a:avLst/>
          </a:prstGeom>
          <a:noFill/>
        </p:spPr>
        <p:txBody>
          <a:bodyPr wrap="square" rtlCol="0">
            <a:spAutoFit/>
          </a:bodyPr>
          <a:lstStyle/>
          <a:p>
            <a:r>
              <a:rPr lang="en-US" dirty="0" smtClean="0"/>
              <a:t>Reset button</a:t>
            </a:r>
            <a:endParaRPr lang="nl-NL" dirty="0"/>
          </a:p>
        </p:txBody>
      </p:sp>
      <p:cxnSp>
        <p:nvCxnSpPr>
          <p:cNvPr id="49" name="Rechte verbindingslijn met pijl 48"/>
          <p:cNvCxnSpPr/>
          <p:nvPr/>
        </p:nvCxnSpPr>
        <p:spPr>
          <a:xfrm flipV="1">
            <a:off x="6876256" y="3147814"/>
            <a:ext cx="0" cy="1152128"/>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2" name="Tekstvak 51"/>
          <p:cNvSpPr txBox="1"/>
          <p:nvPr/>
        </p:nvSpPr>
        <p:spPr>
          <a:xfrm>
            <a:off x="5796136" y="699542"/>
            <a:ext cx="1440160" cy="369332"/>
          </a:xfrm>
          <a:prstGeom prst="rect">
            <a:avLst/>
          </a:prstGeom>
          <a:noFill/>
        </p:spPr>
        <p:txBody>
          <a:bodyPr wrap="square" rtlCol="0">
            <a:spAutoFit/>
          </a:bodyPr>
          <a:lstStyle/>
          <a:p>
            <a:r>
              <a:rPr lang="en-US" dirty="0" smtClean="0"/>
              <a:t>Reset button</a:t>
            </a:r>
            <a:endParaRPr lang="nl-NL" dirty="0"/>
          </a:p>
        </p:txBody>
      </p:sp>
      <p:cxnSp>
        <p:nvCxnSpPr>
          <p:cNvPr id="53" name="Rechte verbindingslijn met pijl 52"/>
          <p:cNvCxnSpPr/>
          <p:nvPr/>
        </p:nvCxnSpPr>
        <p:spPr>
          <a:xfrm flipH="1">
            <a:off x="4499992" y="915566"/>
            <a:ext cx="1296144" cy="64807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3" name="Tijdelijke aanduiding voor dianummer 22"/>
          <p:cNvSpPr>
            <a:spLocks noGrp="1"/>
          </p:cNvSpPr>
          <p:nvPr>
            <p:ph type="sldNum" sz="quarter" idx="12"/>
          </p:nvPr>
        </p:nvSpPr>
        <p:spPr/>
        <p:txBody>
          <a:bodyPr/>
          <a:lstStyle/>
          <a:p>
            <a:fld id="{6802DAD7-DC19-4A9E-93C3-E71314786426}" type="slidenum">
              <a:rPr lang="nl-NL" smtClean="0"/>
              <a:pPr/>
              <a:t>14</a:t>
            </a:fld>
            <a:endParaRPr lang="nl-NL"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Trying it out – Control from Scratch</a:t>
            </a:r>
            <a:endParaRPr lang="nl-NL" dirty="0"/>
          </a:p>
        </p:txBody>
      </p:sp>
      <p:sp>
        <p:nvSpPr>
          <p:cNvPr id="3" name="Tijdelijke aanduiding voor inhoud 2"/>
          <p:cNvSpPr>
            <a:spLocks noGrp="1"/>
          </p:cNvSpPr>
          <p:nvPr>
            <p:ph idx="1"/>
          </p:nvPr>
        </p:nvSpPr>
        <p:spPr/>
        <p:txBody>
          <a:bodyPr/>
          <a:lstStyle/>
          <a:p>
            <a:r>
              <a:rPr lang="en-US" dirty="0" smtClean="0"/>
              <a:t>In the Scratch program of the workshop, define these variables</a:t>
            </a:r>
          </a:p>
          <a:p>
            <a:pPr lvl="1"/>
            <a:r>
              <a:rPr lang="en-US" dirty="0" err="1" smtClean="0"/>
              <a:t>Tiltservo</a:t>
            </a:r>
            <a:endParaRPr lang="en-US" dirty="0" smtClean="0"/>
          </a:p>
          <a:p>
            <a:pPr lvl="1"/>
            <a:r>
              <a:rPr lang="en-US" dirty="0" err="1" smtClean="0"/>
              <a:t>Panservo</a:t>
            </a:r>
            <a:endParaRPr lang="en-US" dirty="0" smtClean="0"/>
          </a:p>
          <a:p>
            <a:r>
              <a:rPr lang="en-US" dirty="0" smtClean="0"/>
              <a:t>Try giving them values between 0 and 100 with the slider on the variable.</a:t>
            </a:r>
          </a:p>
          <a:p>
            <a:r>
              <a:rPr lang="en-US" dirty="0" smtClean="0"/>
              <a:t>Does the duck tilt and pan?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140</a:t>
            </a:fld>
            <a:endParaRPr lang="nl-NL" dirty="0"/>
          </a:p>
        </p:txBody>
      </p:sp>
      <p:sp>
        <p:nvSpPr>
          <p:cNvPr id="5" name="Gelijkbenige driehoek 4"/>
          <p:cNvSpPr/>
          <p:nvPr/>
        </p:nvSpPr>
        <p:spPr>
          <a:xfrm>
            <a:off x="7703840" y="2715766"/>
            <a:ext cx="1440160" cy="172819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smtClean="0"/>
              <a:t>Making the /dev/</a:t>
            </a:r>
            <a:r>
              <a:rPr lang="en-US" dirty="0" err="1" smtClean="0"/>
              <a:t>ttyUSBnn</a:t>
            </a:r>
            <a:r>
              <a:rPr lang="en-US" dirty="0" smtClean="0"/>
              <a:t> not matter anymore</a:t>
            </a:r>
            <a:endParaRPr lang="nl-NL" dirty="0"/>
          </a:p>
        </p:txBody>
      </p:sp>
      <p:sp>
        <p:nvSpPr>
          <p:cNvPr id="3" name="Tijdelijke aanduiding voor inhoud 2"/>
          <p:cNvSpPr>
            <a:spLocks noGrp="1"/>
          </p:cNvSpPr>
          <p:nvPr>
            <p:ph idx="1"/>
          </p:nvPr>
        </p:nvSpPr>
        <p:spPr/>
        <p:txBody>
          <a:bodyPr/>
          <a:lstStyle/>
          <a:p>
            <a:r>
              <a:rPr lang="en-US" dirty="0" smtClean="0"/>
              <a:t>In the way described before, the </a:t>
            </a:r>
            <a:r>
              <a:rPr lang="en-US" dirty="0" err="1" smtClean="0"/>
              <a:t>Arduinos</a:t>
            </a:r>
            <a:r>
              <a:rPr lang="en-US" dirty="0" smtClean="0"/>
              <a:t> must be connected in a specific sequence</a:t>
            </a:r>
          </a:p>
          <a:p>
            <a:r>
              <a:rPr lang="en-US" dirty="0" smtClean="0"/>
              <a:t>You can alternatively use a program that will</a:t>
            </a:r>
          </a:p>
          <a:p>
            <a:pPr lvl="1"/>
            <a:r>
              <a:rPr lang="en-US" dirty="0" smtClean="0"/>
              <a:t>Look at the connected boards (using the </a:t>
            </a:r>
            <a:r>
              <a:rPr lang="en-US" dirty="0" err="1" smtClean="0"/>
              <a:t>ident</a:t>
            </a:r>
            <a:r>
              <a:rPr lang="en-US" dirty="0" smtClean="0"/>
              <a:t> string)</a:t>
            </a:r>
          </a:p>
          <a:p>
            <a:pPr lvl="1"/>
            <a:r>
              <a:rPr lang="en-US" dirty="0" smtClean="0"/>
              <a:t>Give a selection option to start with </a:t>
            </a:r>
            <a:r>
              <a:rPr lang="en-US" dirty="0" err="1" smtClean="0"/>
              <a:t>config</a:t>
            </a:r>
            <a:r>
              <a:rPr lang="en-US" dirty="0" smtClean="0"/>
              <a:t> files for which all the boards are present.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141</a:t>
            </a:fld>
            <a:endParaRPr lang="nl-NL"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Explaining the startup tool</a:t>
            </a:r>
            <a:endParaRPr lang="nl-NL" dirty="0"/>
          </a:p>
        </p:txBody>
      </p:sp>
      <p:sp>
        <p:nvSpPr>
          <p:cNvPr id="3" name="Tijdelijke aanduiding voor inhoud 2"/>
          <p:cNvSpPr>
            <a:spLocks noGrp="1"/>
          </p:cNvSpPr>
          <p:nvPr>
            <p:ph idx="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142</a:t>
            </a:fld>
            <a:endParaRPr lang="nl-NL" dirty="0"/>
          </a:p>
        </p:txBody>
      </p:sp>
      <p:sp>
        <p:nvSpPr>
          <p:cNvPr id="5" name="Gelijkbenige driehoek 4"/>
          <p:cNvSpPr/>
          <p:nvPr/>
        </p:nvSpPr>
        <p:spPr>
          <a:xfrm>
            <a:off x="1763688" y="2139702"/>
            <a:ext cx="1475656" cy="172819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Power on self test (POST)</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143</a:t>
            </a:fld>
            <a:endParaRPr lang="nl-NL"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Power on self test (POST)</a:t>
            </a:r>
            <a:endParaRPr lang="nl-NL" dirty="0"/>
          </a:p>
        </p:txBody>
      </p:sp>
      <p:sp>
        <p:nvSpPr>
          <p:cNvPr id="3" name="Tijdelijke aanduiding voor inhoud 2"/>
          <p:cNvSpPr>
            <a:spLocks noGrp="1"/>
          </p:cNvSpPr>
          <p:nvPr>
            <p:ph idx="1"/>
          </p:nvPr>
        </p:nvSpPr>
        <p:spPr/>
        <p:txBody>
          <a:bodyPr/>
          <a:lstStyle/>
          <a:p>
            <a:r>
              <a:rPr lang="en-US" dirty="0" smtClean="0"/>
              <a:t>See the </a:t>
            </a:r>
            <a:r>
              <a:rPr lang="en-US" dirty="0" err="1" smtClean="0"/>
              <a:t>Weekendschool</a:t>
            </a:r>
            <a:r>
              <a:rPr lang="en-US" dirty="0" smtClean="0"/>
              <a:t> board with the duck</a:t>
            </a:r>
            <a:r>
              <a:rPr lang="nl-NL" dirty="0" smtClean="0"/>
              <a:t>.</a:t>
            </a:r>
          </a:p>
          <a:p>
            <a:r>
              <a:rPr lang="en-US" dirty="0" smtClean="0"/>
              <a:t>When setting up the lesson, one wants to be able to quickly see whether the board works correctly.</a:t>
            </a:r>
          </a:p>
          <a:p>
            <a:r>
              <a:rPr lang="en-US" dirty="0" smtClean="0"/>
              <a:t>Also, when the boards have to be packed, the duck should bow deep to make sure it fits in the box.</a:t>
            </a:r>
          </a:p>
          <a:p>
            <a:pPr lvl="1"/>
            <a:r>
              <a:rPr lang="en-US" dirty="0" smtClean="0"/>
              <a:t>Moving servos by hand is not preferred.</a:t>
            </a:r>
          </a:p>
          <a:p>
            <a:r>
              <a:rPr lang="en-US" dirty="0" smtClean="0"/>
              <a:t>The </a:t>
            </a:r>
            <a:r>
              <a:rPr lang="en-US" dirty="0" err="1" smtClean="0"/>
              <a:t>scratchClient</a:t>
            </a:r>
            <a:r>
              <a:rPr lang="en-US" dirty="0" smtClean="0"/>
              <a:t> </a:t>
            </a:r>
            <a:r>
              <a:rPr lang="en-US" dirty="0" err="1" smtClean="0"/>
              <a:t>Arduino</a:t>
            </a:r>
            <a:r>
              <a:rPr lang="en-US" dirty="0" smtClean="0"/>
              <a:t> sketch has a place where you can insert your own code to </a:t>
            </a:r>
            <a:r>
              <a:rPr lang="en-US" dirty="0" err="1" smtClean="0"/>
              <a:t>realise</a:t>
            </a:r>
            <a:r>
              <a:rPr lang="en-US" dirty="0" smtClean="0"/>
              <a:t> this functionality.</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144</a:t>
            </a:fld>
            <a:endParaRPr lang="nl-NL"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How to do the POST?</a:t>
            </a:r>
            <a:endParaRPr lang="nl-NL" dirty="0"/>
          </a:p>
        </p:txBody>
      </p:sp>
      <p:sp>
        <p:nvSpPr>
          <p:cNvPr id="3" name="Tijdelijke aanduiding voor inhoud 2"/>
          <p:cNvSpPr>
            <a:spLocks noGrp="1"/>
          </p:cNvSpPr>
          <p:nvPr>
            <p:ph idx="1"/>
          </p:nvPr>
        </p:nvSpPr>
        <p:spPr/>
        <p:txBody>
          <a:bodyPr>
            <a:normAutofit fontScale="92500" lnSpcReduction="10000"/>
          </a:bodyPr>
          <a:lstStyle/>
          <a:p>
            <a:r>
              <a:rPr lang="en-US" dirty="0" smtClean="0"/>
              <a:t>You will need to address the pin numbers directly. You </a:t>
            </a:r>
            <a:r>
              <a:rPr lang="en-US" b="1" dirty="0" smtClean="0"/>
              <a:t>cannot</a:t>
            </a:r>
            <a:r>
              <a:rPr lang="en-US" dirty="0" smtClean="0"/>
              <a:t> make use of the </a:t>
            </a:r>
            <a:r>
              <a:rPr lang="en-US" dirty="0" err="1" smtClean="0"/>
              <a:t>config</a:t>
            </a:r>
            <a:r>
              <a:rPr lang="en-US" dirty="0" smtClean="0"/>
              <a:t> file of </a:t>
            </a:r>
            <a:r>
              <a:rPr lang="en-US" dirty="0" err="1" smtClean="0"/>
              <a:t>scratchClient</a:t>
            </a:r>
            <a:r>
              <a:rPr lang="en-US" dirty="0" smtClean="0"/>
              <a:t>.</a:t>
            </a:r>
          </a:p>
          <a:p>
            <a:r>
              <a:rPr lang="en-US" dirty="0" smtClean="0"/>
              <a:t>See the </a:t>
            </a:r>
            <a:r>
              <a:rPr lang="en-US" dirty="0" err="1" smtClean="0"/>
              <a:t>Arduino</a:t>
            </a:r>
            <a:r>
              <a:rPr lang="en-US" dirty="0" smtClean="0"/>
              <a:t> sketch of the </a:t>
            </a:r>
            <a:r>
              <a:rPr lang="en-US" dirty="0" err="1" smtClean="0"/>
              <a:t>Weekendschool</a:t>
            </a:r>
            <a:r>
              <a:rPr lang="en-US" dirty="0" smtClean="0"/>
              <a:t> board.</a:t>
            </a:r>
          </a:p>
          <a:p>
            <a:pPr lvl="1"/>
            <a:r>
              <a:rPr lang="en-US" dirty="0" smtClean="0"/>
              <a:t>Between the </a:t>
            </a:r>
            <a:r>
              <a:rPr lang="en-US" dirty="0" err="1" smtClean="0"/>
              <a:t>xxxx</a:t>
            </a:r>
            <a:r>
              <a:rPr lang="en-US" dirty="0" smtClean="0"/>
              <a:t> and </a:t>
            </a:r>
            <a:r>
              <a:rPr lang="en-US" dirty="0" err="1" smtClean="0"/>
              <a:t>yyyy</a:t>
            </a:r>
            <a:r>
              <a:rPr lang="en-US" dirty="0" smtClean="0"/>
              <a:t> markers</a:t>
            </a:r>
          </a:p>
          <a:p>
            <a:r>
              <a:rPr lang="en-US" dirty="0" smtClean="0"/>
              <a:t>Now try on the </a:t>
            </a:r>
            <a:r>
              <a:rPr lang="en-US" dirty="0" err="1" smtClean="0"/>
              <a:t>PiAndMore</a:t>
            </a:r>
            <a:r>
              <a:rPr lang="en-US" dirty="0" smtClean="0"/>
              <a:t> board to </a:t>
            </a:r>
            <a:r>
              <a:rPr lang="en-US" dirty="0" err="1" smtClean="0"/>
              <a:t>lite</a:t>
            </a:r>
            <a:r>
              <a:rPr lang="en-US" dirty="0" smtClean="0"/>
              <a:t> 3-color LED</a:t>
            </a:r>
          </a:p>
          <a:p>
            <a:pPr lvl="1"/>
            <a:r>
              <a:rPr lang="en-US" dirty="0" smtClean="0"/>
              <a:t>0.5 seconds Red</a:t>
            </a:r>
          </a:p>
          <a:p>
            <a:pPr lvl="1"/>
            <a:r>
              <a:rPr lang="en-US" dirty="0" smtClean="0"/>
              <a:t>0.5 seconds Green</a:t>
            </a:r>
          </a:p>
          <a:p>
            <a:pPr lvl="1"/>
            <a:r>
              <a:rPr lang="en-US" dirty="0" smtClean="0"/>
              <a:t>0.5 seconds Blue</a:t>
            </a:r>
          </a:p>
          <a:p>
            <a:pPr lvl="1"/>
            <a:r>
              <a:rPr lang="en-US" dirty="0" smtClean="0"/>
              <a:t>0.5 seconds White</a:t>
            </a:r>
          </a:p>
          <a:p>
            <a:r>
              <a:rPr lang="en-US" dirty="0" smtClean="0"/>
              <a:t>Load the sketch in the board and look whether it works.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145</a:t>
            </a:fld>
            <a:endParaRPr lang="nl-NL" dirty="0"/>
          </a:p>
        </p:txBody>
      </p:sp>
      <p:sp>
        <p:nvSpPr>
          <p:cNvPr id="5" name="Gelijkbenige driehoek 4"/>
          <p:cNvSpPr/>
          <p:nvPr/>
        </p:nvSpPr>
        <p:spPr>
          <a:xfrm>
            <a:off x="7668344" y="195486"/>
            <a:ext cx="1475656" cy="93610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a:bodyPr>
          <a:lstStyle/>
          <a:p>
            <a:pPr algn="ctr"/>
            <a:r>
              <a:rPr lang="en-US" dirty="0" smtClean="0"/>
              <a:t>Controlling a relay</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146</a:t>
            </a:fld>
            <a:endParaRPr lang="nl-NL"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Controlling a relay</a:t>
            </a:r>
            <a:endParaRPr lang="nl-NL" dirty="0"/>
          </a:p>
        </p:txBody>
      </p:sp>
      <p:sp>
        <p:nvSpPr>
          <p:cNvPr id="3" name="Tijdelijke aanduiding voor inhoud 2"/>
          <p:cNvSpPr>
            <a:spLocks noGrp="1"/>
          </p:cNvSpPr>
          <p:nvPr>
            <p:ph idx="1"/>
          </p:nvPr>
        </p:nvSpPr>
        <p:spPr/>
        <p:txBody>
          <a:bodyPr>
            <a:normAutofit/>
          </a:bodyPr>
          <a:lstStyle/>
          <a:p>
            <a:r>
              <a:rPr lang="en-US" dirty="0" smtClean="0"/>
              <a:t>Controlling a relay like controlling a LED? NOT a good idea!</a:t>
            </a:r>
          </a:p>
          <a:p>
            <a:r>
              <a:rPr lang="en-US" dirty="0" smtClean="0"/>
              <a:t>A relay has a coil that stores energy when powered. </a:t>
            </a:r>
          </a:p>
          <a:p>
            <a:pPr lvl="1"/>
            <a:r>
              <a:rPr lang="en-US" dirty="0" smtClean="0"/>
              <a:t>When breaking the current flow, the voltage over the relay coil can get so high that it destroys the </a:t>
            </a:r>
            <a:r>
              <a:rPr lang="en-US" dirty="0" err="1" smtClean="0"/>
              <a:t>Arduino</a:t>
            </a:r>
            <a:r>
              <a:rPr lang="en-US" dirty="0" smtClean="0"/>
              <a:t> – and more.</a:t>
            </a:r>
          </a:p>
          <a:p>
            <a:pPr lvl="1"/>
            <a:endParaRPr lang="en-US" dirty="0" smtClean="0"/>
          </a:p>
          <a:p>
            <a:pPr lvl="1"/>
            <a:endParaRPr lang="en-US" dirty="0" smtClean="0"/>
          </a:p>
          <a:p>
            <a:pPr lvl="1"/>
            <a:endParaRPr lang="en-US" dirty="0" smtClean="0"/>
          </a:p>
          <a:p>
            <a:r>
              <a:rPr lang="en-US" dirty="0" smtClean="0"/>
              <a:t>At least a </a:t>
            </a:r>
            <a:r>
              <a:rPr lang="en-US" dirty="0" err="1" smtClean="0"/>
              <a:t>flyback</a:t>
            </a:r>
            <a:r>
              <a:rPr lang="en-US" dirty="0" smtClean="0"/>
              <a:t> diode should be used.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147</a:t>
            </a:fld>
            <a:endParaRPr lang="nl-NL" dirty="0"/>
          </a:p>
        </p:txBody>
      </p:sp>
      <p:pic>
        <p:nvPicPr>
          <p:cNvPr id="8194" name="Picture 2" descr="C:\Users\M5810video\Documents\Weekendschool\Pi And More\inductors.jpg"/>
          <p:cNvPicPr>
            <a:picLocks noChangeAspect="1" noChangeArrowheads="1"/>
          </p:cNvPicPr>
          <p:nvPr/>
        </p:nvPicPr>
        <p:blipFill>
          <a:blip r:embed="rId3" cstate="print"/>
          <a:srcRect/>
          <a:stretch>
            <a:fillRect/>
          </a:stretch>
        </p:blipFill>
        <p:spPr bwMode="auto">
          <a:xfrm>
            <a:off x="899592" y="2787774"/>
            <a:ext cx="2808312" cy="990867"/>
          </a:xfrm>
          <a:prstGeom prst="rect">
            <a:avLst/>
          </a:prstGeom>
          <a:noFill/>
        </p:spPr>
      </p:pic>
      <p:pic>
        <p:nvPicPr>
          <p:cNvPr id="8195" name="Picture 3" descr="C:\Users\M5810video\Documents\Weekendschool\Pi And More\fly-back-diode.jpg"/>
          <p:cNvPicPr>
            <a:picLocks noChangeAspect="1" noChangeArrowheads="1"/>
          </p:cNvPicPr>
          <p:nvPr/>
        </p:nvPicPr>
        <p:blipFill>
          <a:blip r:embed="rId4" cstate="print"/>
          <a:srcRect/>
          <a:stretch>
            <a:fillRect/>
          </a:stretch>
        </p:blipFill>
        <p:spPr bwMode="auto">
          <a:xfrm>
            <a:off x="4644008" y="2859782"/>
            <a:ext cx="3600400" cy="920491"/>
          </a:xfrm>
          <a:prstGeom prst="rect">
            <a:avLst/>
          </a:prstGeom>
          <a:noFill/>
        </p:spPr>
      </p:pic>
      <p:cxnSp>
        <p:nvCxnSpPr>
          <p:cNvPr id="8" name="Rechte verbindingslijn met pijl 7"/>
          <p:cNvCxnSpPr/>
          <p:nvPr/>
        </p:nvCxnSpPr>
        <p:spPr>
          <a:xfrm flipV="1">
            <a:off x="5796136" y="3795886"/>
            <a:ext cx="576064" cy="5760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Other issues – and the solution</a:t>
            </a:r>
            <a:endParaRPr lang="nl-NL" dirty="0"/>
          </a:p>
        </p:txBody>
      </p:sp>
      <p:sp>
        <p:nvSpPr>
          <p:cNvPr id="3" name="Tijdelijke aanduiding voor inhoud 2"/>
          <p:cNvSpPr>
            <a:spLocks noGrp="1"/>
          </p:cNvSpPr>
          <p:nvPr>
            <p:ph idx="1"/>
          </p:nvPr>
        </p:nvSpPr>
        <p:spPr/>
        <p:txBody>
          <a:bodyPr/>
          <a:lstStyle/>
          <a:p>
            <a:r>
              <a:rPr lang="en-US" dirty="0" smtClean="0"/>
              <a:t>Often the current of the coil will be too high to drive directly from the </a:t>
            </a:r>
            <a:r>
              <a:rPr lang="en-US" dirty="0" err="1" smtClean="0"/>
              <a:t>Arduino</a:t>
            </a:r>
            <a:endParaRPr lang="en-US" dirty="0" smtClean="0"/>
          </a:p>
          <a:p>
            <a:pPr lvl="1"/>
            <a:r>
              <a:rPr lang="en-US" dirty="0" smtClean="0"/>
              <a:t>So a transistor will be needed.</a:t>
            </a:r>
          </a:p>
          <a:p>
            <a:r>
              <a:rPr lang="en-US" dirty="0" smtClean="0"/>
              <a:t>Solution</a:t>
            </a:r>
          </a:p>
          <a:p>
            <a:pPr lvl="1"/>
            <a:r>
              <a:rPr lang="en-US" dirty="0" smtClean="0"/>
              <a:t>Use a relay module with an </a:t>
            </a:r>
            <a:r>
              <a:rPr lang="en-US" dirty="0" err="1" smtClean="0"/>
              <a:t>opto</a:t>
            </a:r>
            <a:r>
              <a:rPr lang="en-US" dirty="0" smtClean="0"/>
              <a:t> coupler </a:t>
            </a:r>
          </a:p>
          <a:p>
            <a:pPr lvl="1"/>
            <a:r>
              <a:rPr lang="en-US" dirty="0" smtClean="0"/>
              <a:t>Cost is generally not an issue. The relay module we use here is &lt; € 1.</a:t>
            </a:r>
          </a:p>
          <a:p>
            <a:pPr lvl="1"/>
            <a:r>
              <a:rPr lang="en-US" dirty="0" smtClean="0"/>
              <a:t>We only have a few relays today, so you will need to share.</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148</a:t>
            </a:fld>
            <a:endParaRPr lang="nl-NL"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kstvak 16"/>
          <p:cNvSpPr txBox="1"/>
          <p:nvPr/>
        </p:nvSpPr>
        <p:spPr>
          <a:xfrm>
            <a:off x="2267744" y="627534"/>
            <a:ext cx="4752528" cy="369332"/>
          </a:xfrm>
          <a:prstGeom prst="rect">
            <a:avLst/>
          </a:prstGeom>
          <a:solidFill>
            <a:srgbClr val="FF3300"/>
          </a:solidFill>
        </p:spPr>
        <p:txBody>
          <a:bodyPr wrap="square" rtlCol="0">
            <a:spAutoFit/>
          </a:bodyPr>
          <a:lstStyle/>
          <a:p>
            <a:pPr algn="ctr"/>
            <a:r>
              <a:rPr lang="en-US" dirty="0" smtClean="0">
                <a:solidFill>
                  <a:schemeClr val="bg1"/>
                </a:solidFill>
              </a:rPr>
              <a:t>Carefully follow the wires to connect correctly!</a:t>
            </a:r>
            <a:endParaRPr lang="nl-NL" dirty="0">
              <a:solidFill>
                <a:schemeClr val="bg1"/>
              </a:solidFill>
            </a:endParaRPr>
          </a:p>
        </p:txBody>
      </p:sp>
      <p:pic>
        <p:nvPicPr>
          <p:cNvPr id="1029" name="Picture 5" descr="C:\Users\M5810video\Documents\Weekendschool\Pi And More\PiAndMore WS complete_bb.jpg"/>
          <p:cNvPicPr>
            <a:picLocks noChangeAspect="1" noChangeArrowheads="1"/>
          </p:cNvPicPr>
          <p:nvPr/>
        </p:nvPicPr>
        <p:blipFill>
          <a:blip r:embed="rId3" cstate="print"/>
          <a:srcRect/>
          <a:stretch>
            <a:fillRect/>
          </a:stretch>
        </p:blipFill>
        <p:spPr bwMode="auto">
          <a:xfrm>
            <a:off x="0" y="1059583"/>
            <a:ext cx="5223951" cy="4083918"/>
          </a:xfrm>
          <a:prstGeom prst="rect">
            <a:avLst/>
          </a:prstGeom>
          <a:noFill/>
        </p:spPr>
      </p:pic>
      <p:sp>
        <p:nvSpPr>
          <p:cNvPr id="2" name="Titel 1"/>
          <p:cNvSpPr>
            <a:spLocks noGrp="1"/>
          </p:cNvSpPr>
          <p:nvPr>
            <p:ph type="title"/>
          </p:nvPr>
        </p:nvSpPr>
        <p:spPr>
          <a:xfrm>
            <a:off x="457200" y="1"/>
            <a:ext cx="8229600" cy="843558"/>
          </a:xfrm>
        </p:spPr>
        <p:txBody>
          <a:bodyPr>
            <a:noAutofit/>
          </a:bodyPr>
          <a:lstStyle/>
          <a:p>
            <a:r>
              <a:rPr lang="en-US" sz="3600" dirty="0" smtClean="0"/>
              <a:t>Connect the relay module to pin A2</a:t>
            </a:r>
            <a:endParaRPr lang="nl-NL" sz="3600"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149</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3" name="Tekstvak 12"/>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
        <p:nvSpPr>
          <p:cNvPr id="14" name="PIJL-OMHOOG 13"/>
          <p:cNvSpPr/>
          <p:nvPr/>
        </p:nvSpPr>
        <p:spPr>
          <a:xfrm rot="10800000">
            <a:off x="6228184" y="987574"/>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a:off x="6228184" y="1851670"/>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123478"/>
            <a:ext cx="8229600" cy="1080119"/>
          </a:xfrm>
        </p:spPr>
        <p:txBody>
          <a:bodyPr>
            <a:normAutofit/>
          </a:bodyPr>
          <a:lstStyle/>
          <a:p>
            <a:r>
              <a:rPr lang="en-US" dirty="0" smtClean="0"/>
              <a:t>What the final board looks like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15</a:t>
            </a:fld>
            <a:endParaRPr lang="nl-NL" dirty="0"/>
          </a:p>
        </p:txBody>
      </p:sp>
      <p:pic>
        <p:nvPicPr>
          <p:cNvPr id="1026" name="Picture 2" descr="C:\Users\M5810video\Pictures\Picasa\Exports\20170621\P1030903.JPG"/>
          <p:cNvPicPr>
            <a:picLocks noChangeAspect="1" noChangeArrowheads="1"/>
          </p:cNvPicPr>
          <p:nvPr/>
        </p:nvPicPr>
        <p:blipFill>
          <a:blip r:embed="rId3" cstate="print"/>
          <a:srcRect/>
          <a:stretch>
            <a:fillRect/>
          </a:stretch>
        </p:blipFill>
        <p:spPr bwMode="auto">
          <a:xfrm>
            <a:off x="467544" y="931032"/>
            <a:ext cx="5616624" cy="4212468"/>
          </a:xfrm>
          <a:prstGeom prst="rect">
            <a:avLst/>
          </a:prstGeom>
          <a:noFill/>
        </p:spPr>
      </p:pic>
      <p:sp>
        <p:nvSpPr>
          <p:cNvPr id="7" name="Tekstvak 6"/>
          <p:cNvSpPr txBox="1"/>
          <p:nvPr/>
        </p:nvSpPr>
        <p:spPr>
          <a:xfrm>
            <a:off x="6588224" y="1635646"/>
            <a:ext cx="2232248" cy="830997"/>
          </a:xfrm>
          <a:prstGeom prst="rect">
            <a:avLst/>
          </a:prstGeom>
          <a:noFill/>
        </p:spPr>
        <p:txBody>
          <a:bodyPr wrap="square" rtlCol="0">
            <a:spAutoFit/>
          </a:bodyPr>
          <a:lstStyle/>
          <a:p>
            <a:r>
              <a:rPr lang="en-US" sz="2400" dirty="0" smtClean="0"/>
              <a:t>… at the end of the basic level</a:t>
            </a:r>
            <a:endParaRPr lang="nl-NL" sz="2400" dirty="0"/>
          </a:p>
        </p:txBody>
      </p:sp>
      <p:sp>
        <p:nvSpPr>
          <p:cNvPr id="6" name="Afgeronde rechthoek 5"/>
          <p:cNvSpPr/>
          <p:nvPr/>
        </p:nvSpPr>
        <p:spPr>
          <a:xfrm>
            <a:off x="2051720" y="1563638"/>
            <a:ext cx="2520280" cy="1584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Other picture to be made</a:t>
            </a:r>
            <a:endParaRPr lang="nl-NL"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Use a servo to press buttons on appliances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150</a:t>
            </a:fld>
            <a:endParaRPr lang="nl-NL"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Safely controlling 220 Volt appliances</a:t>
            </a:r>
            <a:endParaRPr lang="nl-NL" dirty="0"/>
          </a:p>
        </p:txBody>
      </p:sp>
      <p:sp>
        <p:nvSpPr>
          <p:cNvPr id="3" name="Tijdelijke aanduiding voor inhoud 2"/>
          <p:cNvSpPr>
            <a:spLocks noGrp="1"/>
          </p:cNvSpPr>
          <p:nvPr>
            <p:ph idx="1"/>
          </p:nvPr>
        </p:nvSpPr>
        <p:spPr/>
        <p:txBody>
          <a:bodyPr/>
          <a:lstStyle/>
          <a:p>
            <a:r>
              <a:rPr lang="en-US" dirty="0" smtClean="0"/>
              <a:t>You can in principle use a relay to control 220 Volt appliances.</a:t>
            </a:r>
          </a:p>
          <a:p>
            <a:r>
              <a:rPr lang="en-US" dirty="0" smtClean="0"/>
              <a:t>However, this is not something you want to do in a classroom situation</a:t>
            </a:r>
          </a:p>
          <a:p>
            <a:r>
              <a:rPr lang="en-US" dirty="0" smtClean="0"/>
              <a:t>Alternative: use a remote control and use servos to press the buttons.</a:t>
            </a:r>
          </a:p>
          <a:p>
            <a:r>
              <a:rPr lang="en-US" dirty="0" smtClean="0"/>
              <a:t>See also the next slide.</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151</a:t>
            </a:fld>
            <a:endParaRPr lang="nl-NL"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Controlling a camera</a:t>
            </a:r>
            <a:endParaRPr lang="nl-NL" dirty="0"/>
          </a:p>
        </p:txBody>
      </p:sp>
      <p:sp>
        <p:nvSpPr>
          <p:cNvPr id="3" name="Tijdelijke aanduiding voor inhoud 2"/>
          <p:cNvSpPr>
            <a:spLocks noGrp="1"/>
          </p:cNvSpPr>
          <p:nvPr>
            <p:ph idx="1"/>
          </p:nvPr>
        </p:nvSpPr>
        <p:spPr/>
        <p:txBody>
          <a:bodyPr/>
          <a:lstStyle/>
          <a:p>
            <a:r>
              <a:rPr lang="en-US" dirty="0" smtClean="0"/>
              <a:t>Use a servo to press the button of the camera</a:t>
            </a:r>
          </a:p>
          <a:p>
            <a:r>
              <a:rPr lang="en-US" dirty="0" smtClean="0"/>
              <a:t>Cannot do in the workshop</a:t>
            </a:r>
          </a:p>
          <a:p>
            <a:r>
              <a:rPr lang="en-US" dirty="0" smtClean="0"/>
              <a:t>See the example setup in the workshop</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152</a:t>
            </a:fld>
            <a:endParaRPr lang="nl-NL"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What else can </a:t>
            </a:r>
            <a:r>
              <a:rPr lang="en-US" dirty="0" err="1" smtClean="0"/>
              <a:t>scratchClient</a:t>
            </a:r>
            <a:r>
              <a:rPr lang="en-US" dirty="0" smtClean="0"/>
              <a:t> do?</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153</a:t>
            </a:fld>
            <a:endParaRPr lang="nl-NL"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Can </a:t>
            </a:r>
            <a:r>
              <a:rPr lang="en-US" dirty="0" err="1" smtClean="0"/>
              <a:t>scratchClient</a:t>
            </a:r>
            <a:r>
              <a:rPr lang="en-US" dirty="0" smtClean="0"/>
              <a:t> do more? Yes!</a:t>
            </a:r>
            <a:endParaRPr lang="nl-NL" dirty="0"/>
          </a:p>
        </p:txBody>
      </p:sp>
      <p:sp>
        <p:nvSpPr>
          <p:cNvPr id="3" name="Tijdelijke aanduiding voor inhoud 2"/>
          <p:cNvSpPr>
            <a:spLocks noGrp="1"/>
          </p:cNvSpPr>
          <p:nvPr>
            <p:ph idx="1"/>
          </p:nvPr>
        </p:nvSpPr>
        <p:spPr/>
        <p:txBody>
          <a:bodyPr>
            <a:normAutofit fontScale="77500" lnSpcReduction="20000"/>
          </a:bodyPr>
          <a:lstStyle/>
          <a:p>
            <a:r>
              <a:rPr lang="en-US" dirty="0" smtClean="0"/>
              <a:t>It can also let you configure and use the GPIO pins on the Raspberry Pi itself.</a:t>
            </a:r>
          </a:p>
          <a:p>
            <a:pPr lvl="1"/>
            <a:r>
              <a:rPr lang="en-US" dirty="0" smtClean="0"/>
              <a:t>However be aware:</a:t>
            </a:r>
          </a:p>
          <a:p>
            <a:pPr lvl="2"/>
            <a:r>
              <a:rPr lang="en-US" dirty="0" smtClean="0"/>
              <a:t>There is no analog input on Raspberry Pi.</a:t>
            </a:r>
          </a:p>
          <a:p>
            <a:pPr lvl="2"/>
            <a:r>
              <a:rPr lang="en-US" dirty="0" smtClean="0"/>
              <a:t>The pins are </a:t>
            </a:r>
            <a:r>
              <a:rPr lang="en-US" b="1" i="1" dirty="0" smtClean="0"/>
              <a:t>NOT </a:t>
            </a:r>
            <a:r>
              <a:rPr lang="en-US" dirty="0" smtClean="0"/>
              <a:t>5 Volt tolerant (max 3.3 Volt).</a:t>
            </a:r>
          </a:p>
          <a:p>
            <a:pPr lvl="2"/>
            <a:r>
              <a:rPr lang="en-US" dirty="0" smtClean="0"/>
              <a:t>The max current per pin on Raspberry Pi is lower than on </a:t>
            </a:r>
            <a:r>
              <a:rPr lang="en-US" dirty="0" err="1" smtClean="0"/>
              <a:t>Arduino</a:t>
            </a:r>
            <a:r>
              <a:rPr lang="en-US" dirty="0" smtClean="0"/>
              <a:t>.</a:t>
            </a:r>
          </a:p>
          <a:p>
            <a:pPr lvl="2"/>
            <a:r>
              <a:rPr lang="en-US" dirty="0" smtClean="0"/>
              <a:t>If you blow up an </a:t>
            </a:r>
            <a:r>
              <a:rPr lang="en-US" dirty="0" err="1" smtClean="0"/>
              <a:t>Arduino</a:t>
            </a:r>
            <a:r>
              <a:rPr lang="en-US" dirty="0" smtClean="0"/>
              <a:t> (clone), the cost is limited to a few euro.</a:t>
            </a:r>
          </a:p>
          <a:p>
            <a:pPr lvl="3"/>
            <a:r>
              <a:rPr lang="en-US" dirty="0" smtClean="0"/>
              <a:t>A Raspberry Pi is much more expensive.</a:t>
            </a:r>
          </a:p>
          <a:p>
            <a:r>
              <a:rPr lang="en-US" dirty="0" err="1" smtClean="0"/>
              <a:t>scratchClient</a:t>
            </a:r>
            <a:r>
              <a:rPr lang="en-US" dirty="0" smtClean="0"/>
              <a:t> can also control Sonic Pi for high quality audio.</a:t>
            </a:r>
          </a:p>
          <a:p>
            <a:r>
              <a:rPr lang="en-US" dirty="0" smtClean="0"/>
              <a:t>There are also </a:t>
            </a:r>
            <a:r>
              <a:rPr lang="en-US" dirty="0" err="1" smtClean="0"/>
              <a:t>Arduino</a:t>
            </a:r>
            <a:r>
              <a:rPr lang="en-US" dirty="0" smtClean="0"/>
              <a:t> sketches to control LED strips (</a:t>
            </a:r>
            <a:r>
              <a:rPr lang="en-US" dirty="0" err="1" smtClean="0"/>
              <a:t>Neopixel</a:t>
            </a:r>
            <a:r>
              <a:rPr lang="en-US" dirty="0" smtClean="0"/>
              <a:t> WS2812) and to control LEGO Power.</a:t>
            </a:r>
          </a:p>
          <a:p>
            <a:r>
              <a:rPr lang="en-US" dirty="0" err="1" smtClean="0"/>
              <a:t>scratchClient</a:t>
            </a:r>
            <a:r>
              <a:rPr lang="en-US" dirty="0" smtClean="0"/>
              <a:t> can work with Scratch 2.0 (soon).</a:t>
            </a:r>
          </a:p>
          <a:p>
            <a:r>
              <a:rPr lang="en-US" dirty="0" err="1" smtClean="0"/>
              <a:t>scratchClient</a:t>
            </a:r>
            <a:r>
              <a:rPr lang="en-US" dirty="0" smtClean="0"/>
              <a:t> can also run on Windows and then via </a:t>
            </a:r>
            <a:r>
              <a:rPr lang="en-US" dirty="0" err="1" smtClean="0"/>
              <a:t>Arduino</a:t>
            </a:r>
            <a:r>
              <a:rPr lang="en-US" dirty="0" smtClean="0"/>
              <a:t> control peripherals.</a:t>
            </a:r>
          </a:p>
          <a:p>
            <a:r>
              <a:rPr lang="en-US" dirty="0" err="1" smtClean="0"/>
              <a:t>scratchClient</a:t>
            </a:r>
            <a:r>
              <a:rPr lang="en-US" dirty="0" smtClean="0"/>
              <a:t> can work with multiple Raspberry Pi configurations in a network.</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154</a:t>
            </a:fld>
            <a:endParaRPr lang="nl-NL"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Take your work home</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155</a:t>
            </a:fld>
            <a:endParaRPr lang="nl-NL"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Do you want to take your work home?</a:t>
            </a:r>
            <a:endParaRPr lang="nl-NL" dirty="0"/>
          </a:p>
        </p:txBody>
      </p:sp>
      <p:sp>
        <p:nvSpPr>
          <p:cNvPr id="3" name="Tijdelijke aanduiding voor inhoud 2"/>
          <p:cNvSpPr>
            <a:spLocks noGrp="1"/>
          </p:cNvSpPr>
          <p:nvPr>
            <p:ph idx="1"/>
          </p:nvPr>
        </p:nvSpPr>
        <p:spPr/>
        <p:txBody>
          <a:bodyPr/>
          <a:lstStyle/>
          <a:p>
            <a:r>
              <a:rPr lang="en-US" dirty="0" smtClean="0"/>
              <a:t>If you brought your own USB stick, then connect it and copy the </a:t>
            </a:r>
            <a:r>
              <a:rPr lang="en-US" i="1" dirty="0" err="1" smtClean="0"/>
              <a:t>PiAndMore</a:t>
            </a:r>
            <a:r>
              <a:rPr lang="en-US" dirty="0" smtClean="0"/>
              <a:t> folder on the desktop</a:t>
            </a:r>
          </a:p>
          <a:p>
            <a:r>
              <a:rPr lang="en-US" dirty="0" smtClean="0"/>
              <a:t>The rest of the material you can download from </a:t>
            </a:r>
            <a:r>
              <a:rPr lang="en-US" dirty="0" smtClean="0">
                <a:hlinkClick r:id="rId3"/>
              </a:rPr>
              <a:t>www.github.com</a:t>
            </a:r>
            <a:r>
              <a:rPr lang="en-US" dirty="0" smtClean="0"/>
              <a:t> </a:t>
            </a:r>
          </a:p>
          <a:p>
            <a:r>
              <a:rPr lang="en-US" dirty="0" smtClean="0"/>
              <a:t>Take the flyer with you to remember where to find the material on </a:t>
            </a:r>
            <a:r>
              <a:rPr lang="en-US" dirty="0" err="1" smtClean="0"/>
              <a:t>github</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156</a:t>
            </a:fld>
            <a:endParaRPr lang="nl-NL"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Clean up / teardown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157</a:t>
            </a:fld>
            <a:endParaRPr lang="nl-NL"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smtClean="0"/>
              <a:t>Unplug and pack up</a:t>
            </a:r>
            <a:endParaRPr lang="nl-NL" dirty="0"/>
          </a:p>
        </p:txBody>
      </p:sp>
      <p:sp>
        <p:nvSpPr>
          <p:cNvPr id="3" name="Tijdelijke aanduiding voor inhoud 2"/>
          <p:cNvSpPr>
            <a:spLocks noGrp="1"/>
          </p:cNvSpPr>
          <p:nvPr>
            <p:ph idx="1"/>
          </p:nvPr>
        </p:nvSpPr>
        <p:spPr>
          <a:xfrm>
            <a:off x="467544" y="1059582"/>
            <a:ext cx="8229600" cy="3603848"/>
          </a:xfrm>
        </p:spPr>
        <p:txBody>
          <a:bodyPr>
            <a:normAutofit fontScale="70000" lnSpcReduction="20000"/>
          </a:bodyPr>
          <a:lstStyle/>
          <a:p>
            <a:r>
              <a:rPr lang="en-US" dirty="0" smtClean="0"/>
              <a:t>Unplug the board from USB and power it off</a:t>
            </a:r>
          </a:p>
          <a:p>
            <a:r>
              <a:rPr lang="en-US" dirty="0" smtClean="0"/>
              <a:t>Please remove all components and wires from the </a:t>
            </a:r>
            <a:r>
              <a:rPr lang="en-US" b="1" dirty="0" smtClean="0"/>
              <a:t>breadboard</a:t>
            </a:r>
          </a:p>
          <a:p>
            <a:r>
              <a:rPr lang="en-US" dirty="0" smtClean="0"/>
              <a:t>Remove all wires from the </a:t>
            </a:r>
            <a:r>
              <a:rPr lang="en-US" b="1" dirty="0" err="1" smtClean="0"/>
              <a:t>Arduino</a:t>
            </a:r>
            <a:r>
              <a:rPr lang="en-US" b="1" dirty="0" smtClean="0"/>
              <a:t> board</a:t>
            </a:r>
            <a:r>
              <a:rPr lang="en-US" dirty="0" smtClean="0"/>
              <a:t>.</a:t>
            </a:r>
          </a:p>
          <a:p>
            <a:r>
              <a:rPr lang="en-US" b="1" i="1" dirty="0" smtClean="0"/>
              <a:t>Leave</a:t>
            </a:r>
            <a:r>
              <a:rPr lang="en-US" b="1" dirty="0" smtClean="0"/>
              <a:t> the wires on the 3 color LED</a:t>
            </a:r>
            <a:endParaRPr lang="en-US" dirty="0" smtClean="0"/>
          </a:p>
          <a:p>
            <a:r>
              <a:rPr lang="en-US" b="1" i="1" dirty="0" smtClean="0"/>
              <a:t>Leave</a:t>
            </a:r>
            <a:r>
              <a:rPr lang="en-US" b="1" dirty="0" smtClean="0"/>
              <a:t> the wires on the buzzer</a:t>
            </a:r>
          </a:p>
          <a:p>
            <a:r>
              <a:rPr lang="en-US" dirty="0" smtClean="0"/>
              <a:t>If something is broken, please </a:t>
            </a:r>
          </a:p>
          <a:p>
            <a:pPr lvl="1"/>
            <a:r>
              <a:rPr lang="en-US" dirty="0" smtClean="0"/>
              <a:t>Throw it away or hand it in (if it is unclear)</a:t>
            </a:r>
          </a:p>
          <a:p>
            <a:pPr lvl="1"/>
            <a:r>
              <a:rPr lang="en-US" dirty="0" smtClean="0"/>
              <a:t>Put a note in the box that it is missing</a:t>
            </a:r>
          </a:p>
          <a:p>
            <a:pPr lvl="1"/>
            <a:r>
              <a:rPr lang="en-US" dirty="0" smtClean="0"/>
              <a:t>Do not put anything that is broken back in the box</a:t>
            </a:r>
          </a:p>
          <a:p>
            <a:r>
              <a:rPr lang="en-US" dirty="0" smtClean="0"/>
              <a:t>Put everything in the box. The board goes on top</a:t>
            </a:r>
          </a:p>
          <a:p>
            <a:r>
              <a:rPr lang="en-US" dirty="0" smtClean="0"/>
              <a:t>Shutdown the </a:t>
            </a:r>
            <a:r>
              <a:rPr lang="en-US" dirty="0" err="1" smtClean="0"/>
              <a:t>Arduino</a:t>
            </a:r>
            <a:endParaRPr lang="en-US" dirty="0" smtClean="0"/>
          </a:p>
          <a:p>
            <a:r>
              <a:rPr lang="en-US" dirty="0" smtClean="0"/>
              <a:t>Let us know what you thought about this workshop, now orally or later by email</a:t>
            </a:r>
          </a:p>
          <a:p>
            <a:pPr lvl="1"/>
            <a:r>
              <a:rPr lang="en-US" dirty="0" smtClean="0">
                <a:hlinkClick r:id="rId3"/>
              </a:rPr>
              <a:t>hans.piam@hanselma.nl</a:t>
            </a:r>
            <a:endParaRPr lang="en-US" dirty="0" smtClean="0"/>
          </a:p>
          <a:p>
            <a:pPr lvl="1"/>
            <a:r>
              <a:rPr lang="en-US" dirty="0" smtClean="0">
                <a:hlinkClick r:id="rId4"/>
              </a:rPr>
              <a:t>heppg@web.de</a:t>
            </a:r>
            <a:r>
              <a:rPr lang="en-US" dirty="0" smtClean="0"/>
              <a:t> </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158</a:t>
            </a:fld>
            <a:endParaRPr lang="nl-NL"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p:cNvSpPr/>
          <p:nvPr/>
        </p:nvSpPr>
        <p:spPr>
          <a:xfrm>
            <a:off x="395536" y="1131590"/>
            <a:ext cx="7992888" cy="64807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p:txBody>
          <a:bodyPr/>
          <a:lstStyle/>
          <a:p>
            <a:r>
              <a:rPr lang="en-US" dirty="0" smtClean="0"/>
              <a:t>More information</a:t>
            </a:r>
            <a:endParaRPr lang="nl-NL" dirty="0"/>
          </a:p>
        </p:txBody>
      </p:sp>
      <p:sp>
        <p:nvSpPr>
          <p:cNvPr id="3" name="Tijdelijke aanduiding voor inhoud 2"/>
          <p:cNvSpPr>
            <a:spLocks noGrp="1"/>
          </p:cNvSpPr>
          <p:nvPr>
            <p:ph idx="1"/>
          </p:nvPr>
        </p:nvSpPr>
        <p:spPr>
          <a:xfrm>
            <a:off x="457200" y="1200150"/>
            <a:ext cx="8229600" cy="3531839"/>
          </a:xfrm>
        </p:spPr>
        <p:txBody>
          <a:bodyPr>
            <a:normAutofit fontScale="85000" lnSpcReduction="20000"/>
          </a:bodyPr>
          <a:lstStyle/>
          <a:p>
            <a:r>
              <a:rPr lang="en-US" dirty="0" smtClean="0"/>
              <a:t>All workshop material</a:t>
            </a:r>
          </a:p>
          <a:p>
            <a:pPr lvl="1"/>
            <a:r>
              <a:rPr lang="en-US" dirty="0" smtClean="0">
                <a:hlinkClick r:id="rId3"/>
              </a:rPr>
              <a:t>www.github.com</a:t>
            </a:r>
            <a:r>
              <a:rPr lang="en-US" dirty="0" smtClean="0"/>
              <a:t> and search for </a:t>
            </a:r>
            <a:r>
              <a:rPr lang="en-US" i="1" dirty="0" err="1" smtClean="0"/>
              <a:t>Weekendschool</a:t>
            </a:r>
            <a:r>
              <a:rPr lang="en-US" dirty="0" smtClean="0"/>
              <a:t> or for </a:t>
            </a:r>
            <a:r>
              <a:rPr lang="en-US" i="1" dirty="0" err="1" smtClean="0"/>
              <a:t>PiAndMore</a:t>
            </a:r>
            <a:endParaRPr lang="en-US" i="1" dirty="0" smtClean="0"/>
          </a:p>
          <a:p>
            <a:r>
              <a:rPr lang="en-US" dirty="0" err="1" smtClean="0"/>
              <a:t>scratchClient</a:t>
            </a:r>
            <a:endParaRPr lang="en-US" dirty="0" smtClean="0"/>
          </a:p>
          <a:p>
            <a:pPr lvl="1"/>
            <a:r>
              <a:rPr lang="nl-NL" dirty="0" smtClean="0">
                <a:hlinkClick r:id="rId4"/>
              </a:rPr>
              <a:t>http://heppg.de/ikg/wordpress/?page_id=6</a:t>
            </a:r>
            <a:endParaRPr lang="nl-NL" dirty="0" smtClean="0"/>
          </a:p>
          <a:p>
            <a:r>
              <a:rPr lang="en-US" dirty="0" smtClean="0"/>
              <a:t>Scratch</a:t>
            </a:r>
          </a:p>
          <a:p>
            <a:pPr lvl="1"/>
            <a:r>
              <a:rPr lang="nl-NL" dirty="0" smtClean="0">
                <a:hlinkClick r:id="rId5"/>
              </a:rPr>
              <a:t>https://scratch.mit.edu/</a:t>
            </a:r>
            <a:endParaRPr lang="nl-NL" dirty="0" smtClean="0"/>
          </a:p>
          <a:p>
            <a:r>
              <a:rPr lang="en-US" dirty="0" smtClean="0"/>
              <a:t>Scratch on Raspberry Pi</a:t>
            </a:r>
          </a:p>
          <a:p>
            <a:pPr lvl="1"/>
            <a:r>
              <a:rPr lang="nl-NL" dirty="0" smtClean="0">
                <a:hlinkClick r:id="rId6"/>
              </a:rPr>
              <a:t>https://www.raspberrypi.org/forums/viewforum.php?f=77</a:t>
            </a:r>
            <a:endParaRPr lang="en-US" dirty="0" smtClean="0"/>
          </a:p>
          <a:p>
            <a:r>
              <a:rPr lang="en-US" dirty="0" smtClean="0"/>
              <a:t>Raspberry Pi</a:t>
            </a:r>
          </a:p>
          <a:p>
            <a:pPr lvl="1"/>
            <a:r>
              <a:rPr lang="nl-NL" dirty="0" smtClean="0">
                <a:hlinkClick r:id="rId7"/>
              </a:rPr>
              <a:t>https://www.raspberrypi.org/</a:t>
            </a:r>
            <a:endParaRPr lang="nl-NL" dirty="0" smtClean="0"/>
          </a:p>
          <a:p>
            <a:r>
              <a:rPr lang="en-US" dirty="0" err="1" smtClean="0"/>
              <a:t>Arduino</a:t>
            </a:r>
            <a:endParaRPr lang="en-US" dirty="0" smtClean="0"/>
          </a:p>
          <a:p>
            <a:pPr lvl="1"/>
            <a:r>
              <a:rPr lang="nl-NL" dirty="0" smtClean="0">
                <a:hlinkClick r:id="rId8"/>
              </a:rPr>
              <a:t>https://www.arduino.cc/</a:t>
            </a:r>
            <a:endParaRPr lang="nl-NL"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159</a:t>
            </a:fld>
            <a:endParaRPr lang="nl-NL"/>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123478"/>
            <a:ext cx="8507288" cy="1080119"/>
          </a:xfrm>
        </p:spPr>
        <p:txBody>
          <a:bodyPr>
            <a:normAutofit fontScale="90000"/>
          </a:bodyPr>
          <a:lstStyle/>
          <a:p>
            <a:r>
              <a:rPr lang="en-US" dirty="0" smtClean="0"/>
              <a:t>… at the end of the intermediate level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16</a:t>
            </a:fld>
            <a:endParaRPr lang="nl-NL" dirty="0"/>
          </a:p>
        </p:txBody>
      </p:sp>
      <p:pic>
        <p:nvPicPr>
          <p:cNvPr id="1026" name="Picture 2" descr="C:\Users\M5810video\Pictures\Picasa\Exports\20170621\P1030903.JPG"/>
          <p:cNvPicPr>
            <a:picLocks noChangeAspect="1" noChangeArrowheads="1"/>
          </p:cNvPicPr>
          <p:nvPr/>
        </p:nvPicPr>
        <p:blipFill>
          <a:blip r:embed="rId3" cstate="print"/>
          <a:srcRect/>
          <a:stretch>
            <a:fillRect/>
          </a:stretch>
        </p:blipFill>
        <p:spPr bwMode="auto">
          <a:xfrm>
            <a:off x="467544" y="931032"/>
            <a:ext cx="5616624" cy="4212468"/>
          </a:xfrm>
          <a:prstGeom prst="rect">
            <a:avLst/>
          </a:prstGeom>
          <a:noFill/>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467544" y="1635646"/>
            <a:ext cx="8229600" cy="2232248"/>
          </a:xfrm>
        </p:spPr>
        <p:txBody>
          <a:bodyPr/>
          <a:lstStyle/>
          <a:p>
            <a:pPr algn="ctr"/>
            <a:r>
              <a:rPr lang="en-US" dirty="0" smtClean="0"/>
              <a:t>End of the Advanced Workshop</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160</a:t>
            </a:fld>
            <a:endParaRPr lang="nl-NL"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Appendix</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161</a:t>
            </a:fld>
            <a:endParaRPr lang="nl-NL" dirty="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Maximum current per pin</a:t>
            </a:r>
            <a:endParaRPr lang="nl-NL" dirty="0"/>
          </a:p>
        </p:txBody>
      </p:sp>
      <p:sp>
        <p:nvSpPr>
          <p:cNvPr id="3" name="Tijdelijke aanduiding voor inhoud 2"/>
          <p:cNvSpPr>
            <a:spLocks noGrp="1"/>
          </p:cNvSpPr>
          <p:nvPr>
            <p:ph idx="1"/>
          </p:nvPr>
        </p:nvSpPr>
        <p:spPr/>
        <p:txBody>
          <a:bodyPr/>
          <a:lstStyle/>
          <a:p>
            <a:r>
              <a:rPr lang="en-US" dirty="0" smtClean="0"/>
              <a:t>Max output current per pin = 20 </a:t>
            </a:r>
            <a:r>
              <a:rPr lang="en-US" dirty="0" err="1" smtClean="0"/>
              <a:t>mA</a:t>
            </a:r>
            <a:endParaRPr lang="en-US" dirty="0" smtClean="0"/>
          </a:p>
          <a:p>
            <a:r>
              <a:rPr lang="en-US" dirty="0" smtClean="0"/>
              <a:t>Total current for the board: 1 A</a:t>
            </a:r>
          </a:p>
          <a:p>
            <a:r>
              <a:rPr lang="en-US" dirty="0" smtClean="0"/>
              <a:t>Note that also the potentiometer and the joystick take power</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162</a:t>
            </a:fld>
            <a:endParaRPr lang="nl-NL" dirty="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Calculation of the resistors</a:t>
            </a:r>
            <a:endParaRPr lang="nl-NL" dirty="0"/>
          </a:p>
        </p:txBody>
      </p:sp>
      <p:sp>
        <p:nvSpPr>
          <p:cNvPr id="3" name="Tijdelijke aanduiding voor inhoud 2"/>
          <p:cNvSpPr>
            <a:spLocks noGrp="1"/>
          </p:cNvSpPr>
          <p:nvPr>
            <p:ph idx="1"/>
          </p:nvPr>
        </p:nvSpPr>
        <p:spPr/>
        <p:txBody>
          <a:bodyPr/>
          <a:lstStyle/>
          <a:p>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163</a:t>
            </a:fld>
            <a:endParaRPr lang="nl-NL" dirty="0"/>
          </a:p>
        </p:txBody>
      </p:sp>
      <p:sp>
        <p:nvSpPr>
          <p:cNvPr id="5" name="Gelijkbenige driehoek 4"/>
          <p:cNvSpPr/>
          <p:nvPr/>
        </p:nvSpPr>
        <p:spPr>
          <a:xfrm>
            <a:off x="7020272" y="1059582"/>
            <a:ext cx="2016224" cy="172819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Cost of the setup (1 of 2)</a:t>
            </a:r>
            <a:endParaRPr lang="nl-NL" dirty="0"/>
          </a:p>
        </p:txBody>
      </p:sp>
      <p:sp>
        <p:nvSpPr>
          <p:cNvPr id="3" name="Tijdelijke aanduiding voor inhoud 2"/>
          <p:cNvSpPr>
            <a:spLocks noGrp="1"/>
          </p:cNvSpPr>
          <p:nvPr>
            <p:ph idx="1"/>
          </p:nvPr>
        </p:nvSpPr>
        <p:spPr/>
        <p:txBody>
          <a:bodyPr>
            <a:normAutofit fontScale="92500" lnSpcReduction="10000"/>
          </a:bodyPr>
          <a:lstStyle/>
          <a:p>
            <a:r>
              <a:rPr lang="en-US" dirty="0" smtClean="0"/>
              <a:t>This is a list of the cost of the setup of the external board.</a:t>
            </a:r>
          </a:p>
          <a:p>
            <a:r>
              <a:rPr lang="en-US" dirty="0" smtClean="0"/>
              <a:t>Not included is the cost of the </a:t>
            </a:r>
            <a:r>
              <a:rPr lang="en-US" dirty="0" err="1" smtClean="0"/>
              <a:t>perspex</a:t>
            </a:r>
            <a:r>
              <a:rPr lang="en-US" dirty="0" smtClean="0"/>
              <a:t> board and the nuts and bolts, which are not an absolute minimum requirement</a:t>
            </a:r>
          </a:p>
          <a:p>
            <a:pPr lvl="1"/>
            <a:r>
              <a:rPr lang="en-US" dirty="0" smtClean="0"/>
              <a:t>And for which there are alternatives, e.g. use cardboard or an MDF board</a:t>
            </a:r>
          </a:p>
          <a:p>
            <a:r>
              <a:rPr lang="en-US" dirty="0" smtClean="0"/>
              <a:t>All material comes from </a:t>
            </a:r>
            <a:r>
              <a:rPr lang="en-US" dirty="0" err="1" smtClean="0"/>
              <a:t>Aliexpress</a:t>
            </a:r>
            <a:endParaRPr lang="en-US" dirty="0" smtClean="0"/>
          </a:p>
          <a:p>
            <a:pPr lvl="1"/>
            <a:r>
              <a:rPr lang="en-US" dirty="0" smtClean="0"/>
              <a:t>Very cheap</a:t>
            </a:r>
          </a:p>
          <a:p>
            <a:pPr lvl="1"/>
            <a:r>
              <a:rPr lang="en-US" dirty="0" smtClean="0"/>
              <a:t>Often no shipping costs to Europe</a:t>
            </a:r>
          </a:p>
          <a:p>
            <a:pPr lvl="1"/>
            <a:r>
              <a:rPr lang="en-US" dirty="0" smtClean="0"/>
              <a:t>Takes between 2 weeks and 2 months</a:t>
            </a:r>
          </a:p>
          <a:p>
            <a:pPr lvl="2"/>
            <a:r>
              <a:rPr lang="en-US" dirty="0" smtClean="0"/>
              <a:t>Or never arrives, but then money is promptly returned.</a:t>
            </a:r>
          </a:p>
          <a:p>
            <a:pPr lvl="1"/>
            <a:r>
              <a:rPr lang="en-US" dirty="0" smtClean="0"/>
              <a:t>When ordering below 22 euro, no import duties and handling costs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164</a:t>
            </a:fld>
            <a:endParaRPr lang="nl-NL" dirty="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Cost of the setup (2 of 2)</a:t>
            </a:r>
            <a:endParaRPr lang="nl-NL" dirty="0"/>
          </a:p>
        </p:txBody>
      </p:sp>
      <p:sp>
        <p:nvSpPr>
          <p:cNvPr id="3" name="Tijdelijke aanduiding voor inhoud 2"/>
          <p:cNvSpPr>
            <a:spLocks noGrp="1"/>
          </p:cNvSpPr>
          <p:nvPr>
            <p:ph idx="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165</a:t>
            </a:fld>
            <a:endParaRPr lang="nl-NL" dirty="0"/>
          </a:p>
        </p:txBody>
      </p:sp>
      <p:sp>
        <p:nvSpPr>
          <p:cNvPr id="5" name="Gelijkbenige driehoek 4"/>
          <p:cNvSpPr/>
          <p:nvPr/>
        </p:nvSpPr>
        <p:spPr>
          <a:xfrm>
            <a:off x="7020272" y="1059582"/>
            <a:ext cx="2016224" cy="172819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pPr algn="ctr"/>
            <a:r>
              <a:rPr lang="en-US" dirty="0" smtClean="0"/>
              <a:t>The End</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166</a:t>
            </a:fld>
            <a:endParaRPr lang="nl-NL"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smtClean="0"/>
              <a:t>… and at the end of the advanced level</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17</a:t>
            </a:fld>
            <a:endParaRPr lang="nl-NL" dirty="0"/>
          </a:p>
        </p:txBody>
      </p:sp>
      <p:pic>
        <p:nvPicPr>
          <p:cNvPr id="2050" name="Picture 2" descr="C:\Users\M5810video\Pictures\Picasa\Exports\20170621\P1030900.JPG"/>
          <p:cNvPicPr>
            <a:picLocks noChangeAspect="1" noChangeArrowheads="1"/>
          </p:cNvPicPr>
          <p:nvPr/>
        </p:nvPicPr>
        <p:blipFill>
          <a:blip r:embed="rId3" cstate="print"/>
          <a:srcRect/>
          <a:stretch>
            <a:fillRect/>
          </a:stretch>
        </p:blipFill>
        <p:spPr bwMode="auto">
          <a:xfrm>
            <a:off x="1763688" y="1059582"/>
            <a:ext cx="5202702" cy="4083918"/>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a:xfrm>
            <a:off x="685800" y="1597819"/>
            <a:ext cx="8062664" cy="1910035"/>
          </a:xfrm>
        </p:spPr>
        <p:txBody>
          <a:bodyPr>
            <a:normAutofit fontScale="90000"/>
          </a:bodyPr>
          <a:lstStyle/>
          <a:p>
            <a:pPr algn="ctr"/>
            <a:r>
              <a:rPr lang="en-US" dirty="0" smtClean="0"/>
              <a:t>Part 3: Loading the sketch in the </a:t>
            </a:r>
            <a:r>
              <a:rPr lang="en-US" dirty="0" err="1" smtClean="0"/>
              <a:t>Arduino</a:t>
            </a:r>
            <a:r>
              <a:rPr lang="en-US" dirty="0" smtClean="0"/>
              <a:t/>
            </a:r>
            <a:br>
              <a:rPr lang="en-US" dirty="0" smtClean="0"/>
            </a:br>
            <a:r>
              <a:rPr lang="en-US" dirty="0" smtClean="0"/>
              <a:t>(optional)</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18</a:t>
            </a:fld>
            <a:endParaRPr lang="nl-NL"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smtClean="0"/>
              <a:t>Preparing for programming the </a:t>
            </a:r>
            <a:r>
              <a:rPr lang="en-US" dirty="0" err="1" smtClean="0"/>
              <a:t>Arduino</a:t>
            </a:r>
            <a:r>
              <a:rPr lang="en-US" dirty="0" smtClean="0"/>
              <a:t> </a:t>
            </a:r>
            <a:r>
              <a:rPr lang="en-US" dirty="0" err="1" smtClean="0"/>
              <a:t>Nano</a:t>
            </a:r>
            <a:endParaRPr lang="nl-NL" dirty="0"/>
          </a:p>
        </p:txBody>
      </p:sp>
      <p:sp>
        <p:nvSpPr>
          <p:cNvPr id="3" name="Tijdelijke aanduiding voor inhoud 2"/>
          <p:cNvSpPr>
            <a:spLocks noGrp="1"/>
          </p:cNvSpPr>
          <p:nvPr>
            <p:ph idx="1"/>
          </p:nvPr>
        </p:nvSpPr>
        <p:spPr/>
        <p:txBody>
          <a:bodyPr/>
          <a:lstStyle/>
          <a:p>
            <a:r>
              <a:rPr lang="en-US" dirty="0" smtClean="0"/>
              <a:t>The </a:t>
            </a:r>
            <a:r>
              <a:rPr lang="en-US" dirty="0" err="1" smtClean="0"/>
              <a:t>Arduino</a:t>
            </a:r>
            <a:r>
              <a:rPr lang="en-US" dirty="0" smtClean="0"/>
              <a:t> needs to run a program (in </a:t>
            </a:r>
            <a:r>
              <a:rPr lang="en-US" dirty="0" err="1" smtClean="0"/>
              <a:t>Arduino</a:t>
            </a:r>
            <a:r>
              <a:rPr lang="en-US" dirty="0" smtClean="0"/>
              <a:t> terms: sketch) so that it can communicate with the Raspberry Pi and understand the messages from </a:t>
            </a:r>
            <a:r>
              <a:rPr lang="en-US" dirty="0" err="1" smtClean="0"/>
              <a:t>scratchClient</a:t>
            </a:r>
            <a:r>
              <a:rPr lang="en-US" dirty="0" smtClean="0"/>
              <a:t>.</a:t>
            </a:r>
          </a:p>
          <a:p>
            <a:r>
              <a:rPr lang="en-US" dirty="0" smtClean="0"/>
              <a:t>We need to start putting that in.</a:t>
            </a:r>
          </a:p>
          <a:p>
            <a:pPr lvl="1"/>
            <a:r>
              <a:rPr lang="en-US" dirty="0" smtClean="0"/>
              <a:t>However that has already been done, so you can skip the next slide, unless you want to try for yourself.</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19</a:t>
            </a:fld>
            <a:endParaRPr lang="nl-NL"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 Introduction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a:t>
            </a:fld>
            <a:endParaRPr lang="nl-NL"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Uploading </a:t>
            </a:r>
            <a:r>
              <a:rPr lang="en-US" dirty="0" err="1" smtClean="0"/>
              <a:t>scratchClient</a:t>
            </a:r>
            <a:r>
              <a:rPr lang="en-US" dirty="0" smtClean="0"/>
              <a:t> to the </a:t>
            </a:r>
            <a:r>
              <a:rPr lang="en-US" dirty="0" err="1" smtClean="0"/>
              <a:t>Arduino</a:t>
            </a:r>
            <a:endParaRPr lang="nl-NL" dirty="0"/>
          </a:p>
        </p:txBody>
      </p:sp>
      <p:sp>
        <p:nvSpPr>
          <p:cNvPr id="3" name="Tijdelijke aanduiding voor inhoud 2"/>
          <p:cNvSpPr>
            <a:spLocks noGrp="1"/>
          </p:cNvSpPr>
          <p:nvPr>
            <p:ph idx="1"/>
          </p:nvPr>
        </p:nvSpPr>
        <p:spPr>
          <a:xfrm>
            <a:off x="457200" y="1200150"/>
            <a:ext cx="4762872" cy="3603847"/>
          </a:xfrm>
        </p:spPr>
        <p:txBody>
          <a:bodyPr>
            <a:normAutofit fontScale="85000" lnSpcReduction="10000"/>
          </a:bodyPr>
          <a:lstStyle/>
          <a:p>
            <a:r>
              <a:rPr lang="en-US" sz="1800" dirty="0" smtClean="0"/>
              <a:t>Navigate to the </a:t>
            </a:r>
            <a:r>
              <a:rPr lang="en-US" sz="1800" dirty="0" err="1" smtClean="0"/>
              <a:t>scratchClient</a:t>
            </a:r>
            <a:r>
              <a:rPr lang="en-US" sz="1800" dirty="0" smtClean="0"/>
              <a:t> sketch for </a:t>
            </a:r>
            <a:r>
              <a:rPr lang="en-US" sz="1800" dirty="0" err="1" smtClean="0"/>
              <a:t>Arduino</a:t>
            </a:r>
            <a:r>
              <a:rPr lang="en-US" sz="1800" dirty="0" smtClean="0"/>
              <a:t> Uno in </a:t>
            </a:r>
            <a:r>
              <a:rPr lang="en-US" sz="1800" i="1" dirty="0" smtClean="0"/>
              <a:t>/home/pi/</a:t>
            </a:r>
            <a:r>
              <a:rPr lang="en-US" sz="1800" i="1" dirty="0" err="1" smtClean="0"/>
              <a:t>scratchClient</a:t>
            </a:r>
            <a:r>
              <a:rPr lang="en-US" sz="1800" i="1" dirty="0" smtClean="0"/>
              <a:t>/</a:t>
            </a:r>
            <a:r>
              <a:rPr lang="en-US" sz="1800" i="1" dirty="0" err="1" smtClean="0"/>
              <a:t>arduino</a:t>
            </a:r>
            <a:r>
              <a:rPr lang="en-US" sz="1800" i="1" dirty="0" smtClean="0"/>
              <a:t>/</a:t>
            </a:r>
            <a:r>
              <a:rPr lang="en-US" sz="1800" i="1" dirty="0" err="1" smtClean="0"/>
              <a:t>arduinoUno</a:t>
            </a:r>
            <a:endParaRPr lang="en-US" sz="1800" i="1" dirty="0" smtClean="0"/>
          </a:p>
          <a:p>
            <a:endParaRPr lang="en-US" sz="1800" dirty="0" smtClean="0"/>
          </a:p>
          <a:p>
            <a:endParaRPr lang="en-US" sz="1800" dirty="0" smtClean="0"/>
          </a:p>
          <a:p>
            <a:endParaRPr lang="en-US" sz="1800" dirty="0" smtClean="0"/>
          </a:p>
          <a:p>
            <a:endParaRPr lang="en-US" sz="1800" dirty="0" smtClean="0"/>
          </a:p>
          <a:p>
            <a:r>
              <a:rPr lang="en-US" sz="1800" dirty="0" smtClean="0"/>
              <a:t>Double click to open the </a:t>
            </a:r>
            <a:r>
              <a:rPr lang="en-US" sz="1800" dirty="0" err="1" smtClean="0"/>
              <a:t>Arduino</a:t>
            </a:r>
            <a:r>
              <a:rPr lang="en-US" sz="1800" dirty="0" smtClean="0"/>
              <a:t> IDE</a:t>
            </a:r>
          </a:p>
          <a:p>
            <a:r>
              <a:rPr lang="en-US" sz="1800" dirty="0" smtClean="0"/>
              <a:t>Click </a:t>
            </a:r>
            <a:r>
              <a:rPr lang="en-US" sz="1800" i="1" dirty="0" smtClean="0"/>
              <a:t>Tools</a:t>
            </a:r>
            <a:r>
              <a:rPr lang="en-US" sz="1800" dirty="0" smtClean="0"/>
              <a:t> and make sure that these are set:</a:t>
            </a:r>
          </a:p>
          <a:p>
            <a:pPr lvl="1"/>
            <a:r>
              <a:rPr lang="en-US" sz="1400" dirty="0" smtClean="0"/>
              <a:t>Board: </a:t>
            </a:r>
            <a:r>
              <a:rPr lang="en-US" sz="1400" dirty="0" err="1" smtClean="0"/>
              <a:t>Aruino</a:t>
            </a:r>
            <a:r>
              <a:rPr lang="en-US" sz="1400" dirty="0" smtClean="0"/>
              <a:t> </a:t>
            </a:r>
            <a:r>
              <a:rPr lang="en-US" sz="1400" dirty="0" err="1" smtClean="0"/>
              <a:t>Nano</a:t>
            </a:r>
            <a:endParaRPr lang="en-US" sz="1400" dirty="0" smtClean="0"/>
          </a:p>
          <a:p>
            <a:pPr lvl="1"/>
            <a:r>
              <a:rPr lang="en-US" sz="1400" dirty="0" smtClean="0"/>
              <a:t>Processor Atmega328</a:t>
            </a:r>
          </a:p>
          <a:p>
            <a:pPr lvl="1"/>
            <a:r>
              <a:rPr lang="en-US" sz="1400" dirty="0" smtClean="0"/>
              <a:t>Port: the port where the </a:t>
            </a:r>
            <a:r>
              <a:rPr lang="en-US" sz="1400" dirty="0" err="1" smtClean="0"/>
              <a:t>Arduino</a:t>
            </a:r>
            <a:r>
              <a:rPr lang="en-US" sz="1400" dirty="0" smtClean="0"/>
              <a:t> </a:t>
            </a:r>
            <a:r>
              <a:rPr lang="en-US" sz="1400" dirty="0" err="1" smtClean="0"/>
              <a:t>Nano</a:t>
            </a:r>
            <a:r>
              <a:rPr lang="en-US" sz="1400" dirty="0" smtClean="0"/>
              <a:t> is connected (normally /dev/ttyUSB0)</a:t>
            </a:r>
          </a:p>
          <a:p>
            <a:r>
              <a:rPr lang="en-US" sz="1800" dirty="0" smtClean="0"/>
              <a:t>Click on the Upload button.</a:t>
            </a:r>
          </a:p>
          <a:p>
            <a:r>
              <a:rPr lang="en-US" sz="1800" dirty="0" smtClean="0"/>
              <a:t>Wait till the completion of the Upload is reported (without errors).</a:t>
            </a:r>
          </a:p>
          <a:p>
            <a:pPr lvl="1">
              <a:buNone/>
            </a:pPr>
            <a:endParaRPr lang="en-US" sz="1400" dirty="0" smtClean="0"/>
          </a:p>
          <a:p>
            <a:endParaRPr lang="nl-NL" sz="1800" dirty="0"/>
          </a:p>
        </p:txBody>
      </p:sp>
      <p:pic>
        <p:nvPicPr>
          <p:cNvPr id="1027" name="Picture 3" descr="Y:\2017-01-14-040034_821x1035_scrot.png"/>
          <p:cNvPicPr>
            <a:picLocks noChangeAspect="1" noChangeArrowheads="1"/>
          </p:cNvPicPr>
          <p:nvPr/>
        </p:nvPicPr>
        <p:blipFill>
          <a:blip r:embed="rId3" cstate="print"/>
          <a:srcRect/>
          <a:stretch>
            <a:fillRect/>
          </a:stretch>
        </p:blipFill>
        <p:spPr bwMode="auto">
          <a:xfrm>
            <a:off x="5868144" y="915566"/>
            <a:ext cx="2880320" cy="3631098"/>
          </a:xfrm>
          <a:prstGeom prst="rect">
            <a:avLst/>
          </a:prstGeom>
          <a:noFill/>
        </p:spPr>
      </p:pic>
      <p:pic>
        <p:nvPicPr>
          <p:cNvPr id="1028" name="Picture 4" descr="Y:\2017-01-14-035834_603x235_scrot.png"/>
          <p:cNvPicPr>
            <a:picLocks noChangeAspect="1" noChangeArrowheads="1"/>
          </p:cNvPicPr>
          <p:nvPr/>
        </p:nvPicPr>
        <p:blipFill>
          <a:blip r:embed="rId4" cstate="print"/>
          <a:srcRect/>
          <a:stretch>
            <a:fillRect/>
          </a:stretch>
        </p:blipFill>
        <p:spPr bwMode="auto">
          <a:xfrm>
            <a:off x="755576" y="1707654"/>
            <a:ext cx="2376264" cy="926072"/>
          </a:xfrm>
          <a:prstGeom prst="rect">
            <a:avLst/>
          </a:prstGeom>
          <a:noFill/>
        </p:spPr>
      </p:pic>
      <p:cxnSp>
        <p:nvCxnSpPr>
          <p:cNvPr id="8" name="Rechte verbindingslijn met pijl 7"/>
          <p:cNvCxnSpPr/>
          <p:nvPr/>
        </p:nvCxnSpPr>
        <p:spPr>
          <a:xfrm flipV="1">
            <a:off x="3347864" y="1131590"/>
            <a:ext cx="2664296" cy="288032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7" name="Tijdelijke aanduiding voor dianummer 6"/>
          <p:cNvSpPr>
            <a:spLocks noGrp="1"/>
          </p:cNvSpPr>
          <p:nvPr>
            <p:ph type="sldNum" sz="quarter" idx="12"/>
          </p:nvPr>
        </p:nvSpPr>
        <p:spPr/>
        <p:txBody>
          <a:bodyPr/>
          <a:lstStyle/>
          <a:p>
            <a:fld id="{6802DAD7-DC19-4A9E-93C3-E71314786426}" type="slidenum">
              <a:rPr lang="nl-NL" smtClean="0"/>
              <a:pPr/>
              <a:t>20</a:t>
            </a:fld>
            <a:endParaRPr lang="nl-NL" dirty="0"/>
          </a:p>
        </p:txBody>
      </p:sp>
      <p:pic>
        <p:nvPicPr>
          <p:cNvPr id="9" name="Picture 3" descr="Y:\2017-01-14-040034_821x1035_scrot.png"/>
          <p:cNvPicPr>
            <a:picLocks noChangeAspect="1" noChangeArrowheads="1"/>
          </p:cNvPicPr>
          <p:nvPr/>
        </p:nvPicPr>
        <p:blipFill>
          <a:blip r:embed="rId3" cstate="print"/>
          <a:srcRect l="3448" t="2394" r="92672" b="94529"/>
          <a:stretch>
            <a:fillRect/>
          </a:stretch>
        </p:blipFill>
        <p:spPr bwMode="auto">
          <a:xfrm>
            <a:off x="2987824" y="3867894"/>
            <a:ext cx="288032" cy="288032"/>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4: Defining the configuration</a:t>
            </a:r>
            <a:endParaRPr lang="nl-NL" dirty="0"/>
          </a:p>
        </p:txBody>
      </p:sp>
      <p:sp>
        <p:nvSpPr>
          <p:cNvPr id="6" name="Ondertitel 5"/>
          <p:cNvSpPr>
            <a:spLocks noGrp="1"/>
          </p:cNvSpPr>
          <p:nvPr>
            <p:ph type="subTitle" idx="1"/>
          </p:nvPr>
        </p:nvSpPr>
        <p:spPr>
          <a:xfrm>
            <a:off x="827584" y="2914650"/>
            <a:ext cx="7488832" cy="1314450"/>
          </a:xfrm>
        </p:spPr>
        <p:txBody>
          <a:bodyPr/>
          <a:lstStyle/>
          <a:p>
            <a:r>
              <a:rPr lang="en-US" dirty="0" smtClean="0">
                <a:solidFill>
                  <a:schemeClr val="bg1"/>
                </a:solidFill>
              </a:rPr>
              <a:t>Give names to pins and define the purpose of the pin</a:t>
            </a:r>
            <a:endParaRPr lang="nl-NL" dirty="0">
              <a:solidFill>
                <a:schemeClr val="bg1"/>
              </a:solidFill>
            </a:endParaRPr>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21</a:t>
            </a:fld>
            <a:endParaRPr lang="nl-NL"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Starting the </a:t>
            </a:r>
            <a:r>
              <a:rPr lang="en-US" dirty="0" err="1" smtClean="0"/>
              <a:t>config</a:t>
            </a:r>
            <a:r>
              <a:rPr lang="en-US" dirty="0" smtClean="0"/>
              <a:t> tool</a:t>
            </a:r>
            <a:endParaRPr lang="nl-NL" dirty="0"/>
          </a:p>
        </p:txBody>
      </p:sp>
      <p:sp>
        <p:nvSpPr>
          <p:cNvPr id="3" name="Tijdelijke aanduiding voor inhoud 2"/>
          <p:cNvSpPr>
            <a:spLocks noGrp="1"/>
          </p:cNvSpPr>
          <p:nvPr>
            <p:ph idx="1"/>
          </p:nvPr>
        </p:nvSpPr>
        <p:spPr/>
        <p:txBody>
          <a:bodyPr/>
          <a:lstStyle/>
          <a:p>
            <a:r>
              <a:rPr lang="en-US" dirty="0" smtClean="0"/>
              <a:t>We have put an empty </a:t>
            </a:r>
            <a:r>
              <a:rPr lang="en-US" dirty="0" err="1" smtClean="0"/>
              <a:t>config</a:t>
            </a:r>
            <a:r>
              <a:rPr lang="en-US" dirty="0" smtClean="0"/>
              <a:t> file on the desktop:</a:t>
            </a:r>
          </a:p>
          <a:p>
            <a:pPr lvl="1"/>
            <a:r>
              <a:rPr lang="en-US" dirty="0" smtClean="0"/>
              <a:t>PiAndMoreConfig.scl</a:t>
            </a:r>
          </a:p>
          <a:p>
            <a:r>
              <a:rPr lang="en-US" dirty="0" smtClean="0"/>
              <a:t>Right click the file and choose </a:t>
            </a:r>
            <a:r>
              <a:rPr lang="en-US" dirty="0" err="1" smtClean="0"/>
              <a:t>scratchClient</a:t>
            </a:r>
            <a:r>
              <a:rPr lang="en-US" dirty="0" smtClean="0"/>
              <a:t> </a:t>
            </a:r>
            <a:r>
              <a:rPr lang="en-US" dirty="0" err="1" smtClean="0"/>
              <a:t>Config</a:t>
            </a:r>
            <a:r>
              <a:rPr lang="en-US" dirty="0" smtClean="0"/>
              <a:t> Edit</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22</a:t>
            </a:fld>
            <a:endParaRPr lang="nl-NL" dirty="0"/>
          </a:p>
        </p:txBody>
      </p:sp>
      <p:pic>
        <p:nvPicPr>
          <p:cNvPr id="1026" name="Picture 2" descr="Y:\PiAndMore10.5\Screenshots\2018-02-05__18-43-1517856199.jpg"/>
          <p:cNvPicPr>
            <a:picLocks noChangeAspect="1" noChangeArrowheads="1"/>
          </p:cNvPicPr>
          <p:nvPr/>
        </p:nvPicPr>
        <p:blipFill>
          <a:blip r:embed="rId3" cstate="print"/>
          <a:srcRect t="2905" r="66187" b="76305"/>
          <a:stretch>
            <a:fillRect/>
          </a:stretch>
        </p:blipFill>
        <p:spPr bwMode="auto">
          <a:xfrm>
            <a:off x="1619672" y="2643758"/>
            <a:ext cx="4872073" cy="1872208"/>
          </a:xfrm>
          <a:prstGeom prst="rect">
            <a:avLst/>
          </a:prstGeom>
          <a:noFill/>
        </p:spPr>
      </p:pic>
      <p:sp>
        <p:nvSpPr>
          <p:cNvPr id="6" name="Rechthoek 5"/>
          <p:cNvSpPr/>
          <p:nvPr/>
        </p:nvSpPr>
        <p:spPr>
          <a:xfrm>
            <a:off x="6228184" y="0"/>
            <a:ext cx="2915816" cy="9875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New screenshot needed when icon is fixed.</a:t>
            </a:r>
            <a:endParaRPr lang="nl-NL"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Y:\PiAndMore10.5\Screenshots\2018-01-31__20-12-1517429542.jpg"/>
          <p:cNvPicPr>
            <a:picLocks noChangeAspect="1" noChangeArrowheads="1"/>
          </p:cNvPicPr>
          <p:nvPr/>
        </p:nvPicPr>
        <p:blipFill>
          <a:blip r:embed="rId3" cstate="print"/>
          <a:srcRect/>
          <a:stretch>
            <a:fillRect/>
          </a:stretch>
        </p:blipFill>
        <p:spPr bwMode="auto">
          <a:xfrm>
            <a:off x="251520" y="908365"/>
            <a:ext cx="4536504" cy="3823625"/>
          </a:xfrm>
          <a:prstGeom prst="rect">
            <a:avLst/>
          </a:prstGeom>
          <a:noFill/>
        </p:spPr>
      </p:pic>
      <p:sp>
        <p:nvSpPr>
          <p:cNvPr id="2" name="Titel 1"/>
          <p:cNvSpPr>
            <a:spLocks noGrp="1"/>
          </p:cNvSpPr>
          <p:nvPr>
            <p:ph type="title"/>
          </p:nvPr>
        </p:nvSpPr>
        <p:spPr/>
        <p:txBody>
          <a:bodyPr/>
          <a:lstStyle/>
          <a:p>
            <a:r>
              <a:rPr lang="en-US" dirty="0" smtClean="0"/>
              <a:t>Define the first </a:t>
            </a:r>
            <a:r>
              <a:rPr lang="en-US" dirty="0" err="1" smtClean="0"/>
              <a:t>config</a:t>
            </a:r>
            <a:r>
              <a:rPr lang="en-US" dirty="0" smtClean="0"/>
              <a:t> file</a:t>
            </a:r>
            <a:endParaRPr lang="nl-NL" dirty="0"/>
          </a:p>
        </p:txBody>
      </p:sp>
      <p:sp>
        <p:nvSpPr>
          <p:cNvPr id="3" name="Tijdelijke aanduiding voor inhoud 2"/>
          <p:cNvSpPr>
            <a:spLocks noGrp="1"/>
          </p:cNvSpPr>
          <p:nvPr>
            <p:ph idx="1"/>
          </p:nvPr>
        </p:nvSpPr>
        <p:spPr>
          <a:xfrm>
            <a:off x="5220072" y="987574"/>
            <a:ext cx="3600400" cy="3816424"/>
          </a:xfrm>
        </p:spPr>
        <p:txBody>
          <a:bodyPr>
            <a:normAutofit fontScale="62500" lnSpcReduction="20000"/>
          </a:bodyPr>
          <a:lstStyle/>
          <a:p>
            <a:r>
              <a:rPr lang="en-US" b="1" i="1" dirty="0" smtClean="0"/>
              <a:t>Double</a:t>
            </a:r>
            <a:r>
              <a:rPr lang="en-US" dirty="0" smtClean="0"/>
              <a:t> click a cell to get a drop down menu</a:t>
            </a:r>
          </a:p>
          <a:p>
            <a:pPr lvl="1"/>
            <a:r>
              <a:rPr lang="en-US" dirty="0" smtClean="0"/>
              <a:t>First for </a:t>
            </a:r>
            <a:r>
              <a:rPr lang="en-US" i="1" dirty="0" smtClean="0"/>
              <a:t>direction</a:t>
            </a:r>
            <a:r>
              <a:rPr lang="en-US" dirty="0" smtClean="0"/>
              <a:t> then for </a:t>
            </a:r>
            <a:r>
              <a:rPr lang="en-US" i="1" dirty="0" smtClean="0"/>
              <a:t>function</a:t>
            </a:r>
            <a:r>
              <a:rPr lang="en-US" dirty="0" smtClean="0"/>
              <a:t>.</a:t>
            </a:r>
          </a:p>
          <a:p>
            <a:r>
              <a:rPr lang="en-US" dirty="0" smtClean="0"/>
              <a:t>Make sure to give all pins a name if you choose something else than </a:t>
            </a:r>
            <a:r>
              <a:rPr lang="en-US" i="1" dirty="0" smtClean="0"/>
              <a:t>void</a:t>
            </a:r>
            <a:r>
              <a:rPr lang="en-US" dirty="0" smtClean="0"/>
              <a:t> in </a:t>
            </a:r>
            <a:r>
              <a:rPr lang="en-US" i="1" dirty="0" smtClean="0"/>
              <a:t>direction</a:t>
            </a:r>
            <a:r>
              <a:rPr lang="en-US" dirty="0" smtClean="0"/>
              <a:t>.</a:t>
            </a:r>
          </a:p>
          <a:p>
            <a:pPr lvl="1"/>
            <a:r>
              <a:rPr lang="en-US" dirty="0" smtClean="0"/>
              <a:t>So make sure not to save if you still have red borders around cells. </a:t>
            </a:r>
            <a:r>
              <a:rPr lang="en-US" dirty="0" err="1" smtClean="0"/>
              <a:t>scratchClient</a:t>
            </a:r>
            <a:r>
              <a:rPr lang="en-US" dirty="0" smtClean="0"/>
              <a:t> will fail to start with such a </a:t>
            </a:r>
            <a:r>
              <a:rPr lang="en-US" dirty="0" err="1" smtClean="0"/>
              <a:t>config</a:t>
            </a:r>
            <a:r>
              <a:rPr lang="en-US" dirty="0" smtClean="0"/>
              <a:t> file.</a:t>
            </a:r>
          </a:p>
          <a:p>
            <a:r>
              <a:rPr lang="en-US" dirty="0" smtClean="0"/>
              <a:t>The tool checks wrong configurations. Examples:</a:t>
            </a:r>
          </a:p>
          <a:p>
            <a:pPr lvl="1"/>
            <a:r>
              <a:rPr lang="en-US" dirty="0" smtClean="0"/>
              <a:t>Blanks or dashes in </a:t>
            </a:r>
            <a:r>
              <a:rPr lang="en-US" dirty="0" err="1" smtClean="0"/>
              <a:t>scratchNames</a:t>
            </a:r>
            <a:endParaRPr lang="en-US" dirty="0" smtClean="0"/>
          </a:p>
          <a:p>
            <a:pPr lvl="1"/>
            <a:r>
              <a:rPr lang="en-US" dirty="0" smtClean="0"/>
              <a:t>Pins 0, 1 and 13 cannot be used at all</a:t>
            </a:r>
          </a:p>
          <a:p>
            <a:pPr lvl="1"/>
            <a:r>
              <a:rPr lang="en-US" dirty="0" smtClean="0"/>
              <a:t>Analog in only available on A0 to A7</a:t>
            </a:r>
          </a:p>
          <a:p>
            <a:pPr lvl="1"/>
            <a:r>
              <a:rPr lang="en-US" dirty="0" smtClean="0"/>
              <a:t>Pins A6 and A7 can only be used for analog in</a:t>
            </a:r>
          </a:p>
          <a:p>
            <a:pPr lvl="1"/>
            <a:r>
              <a:rPr lang="en-US" dirty="0" smtClean="0"/>
              <a:t>Pins 9 and 10 cannot be used for PWM if any pin is configured for servo (see later)</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23</a:t>
            </a:fld>
            <a:endParaRPr lang="nl-NL" dirty="0"/>
          </a:p>
        </p:txBody>
      </p:sp>
      <p:cxnSp>
        <p:nvCxnSpPr>
          <p:cNvPr id="7" name="Rechte verbindingslijn met pijl 6"/>
          <p:cNvCxnSpPr/>
          <p:nvPr/>
        </p:nvCxnSpPr>
        <p:spPr>
          <a:xfrm flipH="1">
            <a:off x="3635896" y="2427734"/>
            <a:ext cx="1872208" cy="1828336"/>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Ovaal 7"/>
          <p:cNvSpPr/>
          <p:nvPr/>
        </p:nvSpPr>
        <p:spPr>
          <a:xfrm>
            <a:off x="0" y="1730424"/>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al 8"/>
          <p:cNvSpPr/>
          <p:nvPr/>
        </p:nvSpPr>
        <p:spPr>
          <a:xfrm>
            <a:off x="0" y="2009754"/>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al 9"/>
          <p:cNvSpPr/>
          <p:nvPr/>
        </p:nvSpPr>
        <p:spPr>
          <a:xfrm>
            <a:off x="0" y="3535770"/>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al 10"/>
          <p:cNvSpPr/>
          <p:nvPr/>
        </p:nvSpPr>
        <p:spPr>
          <a:xfrm>
            <a:off x="0" y="3708142"/>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Lijntoelichting 1 11"/>
          <p:cNvSpPr/>
          <p:nvPr/>
        </p:nvSpPr>
        <p:spPr>
          <a:xfrm>
            <a:off x="3131840" y="1059582"/>
            <a:ext cx="1584176" cy="720080"/>
          </a:xfrm>
          <a:prstGeom prst="borderCallout1">
            <a:avLst>
              <a:gd name="adj1" fmla="val 18750"/>
              <a:gd name="adj2" fmla="val -8333"/>
              <a:gd name="adj3" fmla="val 88840"/>
              <a:gd name="adj4" fmla="val -756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smtClean="0"/>
              <a:t>D4</a:t>
            </a:r>
          </a:p>
          <a:p>
            <a:r>
              <a:rPr lang="en-US" sz="1050" dirty="0" smtClean="0"/>
              <a:t>Direction: out</a:t>
            </a:r>
          </a:p>
          <a:p>
            <a:r>
              <a:rPr lang="en-US" sz="1050" dirty="0" smtClean="0"/>
              <a:t>Function: output</a:t>
            </a:r>
          </a:p>
          <a:p>
            <a:r>
              <a:rPr lang="en-US" sz="1050" dirty="0" err="1" smtClean="0"/>
              <a:t>scratchName</a:t>
            </a:r>
            <a:r>
              <a:rPr lang="en-US" sz="1050" dirty="0" smtClean="0"/>
              <a:t>: </a:t>
            </a:r>
            <a:r>
              <a:rPr lang="en-US" sz="1050" dirty="0" err="1" smtClean="0"/>
              <a:t>BigRedLED</a:t>
            </a:r>
            <a:endParaRPr lang="en-US" sz="1050" dirty="0" smtClean="0"/>
          </a:p>
        </p:txBody>
      </p:sp>
      <p:sp>
        <p:nvSpPr>
          <p:cNvPr id="13" name="Lijntoelichting 1 12"/>
          <p:cNvSpPr/>
          <p:nvPr/>
        </p:nvSpPr>
        <p:spPr>
          <a:xfrm>
            <a:off x="395536" y="2355726"/>
            <a:ext cx="1584176" cy="720080"/>
          </a:xfrm>
          <a:prstGeom prst="borderCallout1">
            <a:avLst>
              <a:gd name="adj1" fmla="val 11131"/>
              <a:gd name="adj2" fmla="val 104800"/>
              <a:gd name="adj3" fmla="val -25773"/>
              <a:gd name="adj4" fmla="val 1191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smtClean="0"/>
              <a:t>D7</a:t>
            </a:r>
          </a:p>
          <a:p>
            <a:r>
              <a:rPr lang="en-US" sz="1050" dirty="0" smtClean="0"/>
              <a:t>Direction: in</a:t>
            </a:r>
          </a:p>
          <a:p>
            <a:r>
              <a:rPr lang="en-US" sz="1050" dirty="0" smtClean="0"/>
              <a:t>Function: </a:t>
            </a:r>
            <a:r>
              <a:rPr lang="en-US" sz="1050" dirty="0" err="1" smtClean="0"/>
              <a:t>input_pullup</a:t>
            </a:r>
            <a:endParaRPr lang="en-US" sz="1050" dirty="0" smtClean="0"/>
          </a:p>
          <a:p>
            <a:r>
              <a:rPr lang="en-US" sz="1050" dirty="0" err="1" smtClean="0"/>
              <a:t>scratchName</a:t>
            </a:r>
            <a:r>
              <a:rPr lang="en-US" sz="1050" dirty="0" smtClean="0"/>
              <a:t>: Button</a:t>
            </a:r>
          </a:p>
        </p:txBody>
      </p:sp>
      <p:sp>
        <p:nvSpPr>
          <p:cNvPr id="14" name="Lijntoelichting 1 13"/>
          <p:cNvSpPr/>
          <p:nvPr/>
        </p:nvSpPr>
        <p:spPr>
          <a:xfrm>
            <a:off x="2195736" y="3003798"/>
            <a:ext cx="2304256" cy="360040"/>
          </a:xfrm>
          <a:prstGeom prst="borderCallout1">
            <a:avLst>
              <a:gd name="adj1" fmla="val 63619"/>
              <a:gd name="adj2" fmla="val -3138"/>
              <a:gd name="adj3" fmla="val 133253"/>
              <a:gd name="adj4" fmla="val -274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smtClean="0"/>
              <a:t>Parameter </a:t>
            </a:r>
            <a:r>
              <a:rPr lang="en-US" sz="1050" dirty="0" err="1" smtClean="0"/>
              <a:t>serial.device</a:t>
            </a:r>
            <a:r>
              <a:rPr lang="en-US" sz="1050" dirty="0" smtClean="0"/>
              <a:t>: /dev/ttyUSB0</a:t>
            </a:r>
          </a:p>
        </p:txBody>
      </p:sp>
      <p:sp>
        <p:nvSpPr>
          <p:cNvPr id="16" name="Rechthoek 15"/>
          <p:cNvSpPr/>
          <p:nvPr/>
        </p:nvSpPr>
        <p:spPr>
          <a:xfrm>
            <a:off x="6732240" y="0"/>
            <a:ext cx="2411760" cy="771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See below. Is check for blanks and dashes actually done?</a:t>
            </a:r>
            <a:endParaRPr lang="nl-NL"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Save the </a:t>
            </a:r>
            <a:r>
              <a:rPr lang="en-US" dirty="0" err="1" smtClean="0"/>
              <a:t>config</a:t>
            </a:r>
            <a:r>
              <a:rPr lang="en-US" dirty="0" smtClean="0"/>
              <a:t> file</a:t>
            </a:r>
            <a:endParaRPr lang="nl-NL" dirty="0"/>
          </a:p>
        </p:txBody>
      </p:sp>
      <p:sp>
        <p:nvSpPr>
          <p:cNvPr id="3" name="Tijdelijke aanduiding voor inhoud 2"/>
          <p:cNvSpPr>
            <a:spLocks noGrp="1"/>
          </p:cNvSpPr>
          <p:nvPr>
            <p:ph idx="1"/>
          </p:nvPr>
        </p:nvSpPr>
        <p:spPr/>
        <p:txBody>
          <a:bodyPr/>
          <a:lstStyle/>
          <a:p>
            <a:r>
              <a:rPr lang="en-US" dirty="0" smtClean="0"/>
              <a:t>Save the file on the desktop</a:t>
            </a:r>
          </a:p>
          <a:p>
            <a:r>
              <a:rPr lang="en-US" dirty="0" smtClean="0"/>
              <a:t>On the first save, click </a:t>
            </a:r>
            <a:r>
              <a:rPr lang="en-US" i="1" dirty="0" smtClean="0"/>
              <a:t>PiAndMoreConfig.scl</a:t>
            </a:r>
          </a:p>
          <a:p>
            <a:r>
              <a:rPr lang="en-US" b="1" dirty="0" smtClean="0"/>
              <a:t>Leave the tool open </a:t>
            </a:r>
            <a:r>
              <a:rPr lang="en-US" dirty="0" smtClean="0"/>
              <a:t>for the next exercises.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24</a:t>
            </a:fld>
            <a:endParaRPr lang="nl-NL" dirty="0"/>
          </a:p>
        </p:txBody>
      </p:sp>
      <p:sp>
        <p:nvSpPr>
          <p:cNvPr id="5" name="Lijntoelichting 1 (rand en accentlijn) 4"/>
          <p:cNvSpPr/>
          <p:nvPr/>
        </p:nvSpPr>
        <p:spPr>
          <a:xfrm>
            <a:off x="6660232" y="555526"/>
            <a:ext cx="2160240" cy="2304256"/>
          </a:xfrm>
          <a:prstGeom prst="accentBorderCallout1">
            <a:avLst>
              <a:gd name="adj1" fmla="val 18750"/>
              <a:gd name="adj2" fmla="val -8333"/>
              <a:gd name="adj3" fmla="val 50967"/>
              <a:gd name="adj4" fmla="val -413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Adapt if </a:t>
            </a:r>
            <a:r>
              <a:rPr lang="en-US" dirty="0" err="1" smtClean="0"/>
              <a:t>scratchClientConfig</a:t>
            </a:r>
            <a:r>
              <a:rPr lang="en-US" dirty="0" smtClean="0"/>
              <a:t> has been updated to remember the pathname as argument. Then the two first lines just become: Save</a:t>
            </a:r>
            <a:endParaRPr lang="nl-NL"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Part 5: Wiring the board and run the first setup</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25</a:t>
            </a:fld>
            <a:endParaRPr lang="nl-NL"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Put the board in front of you in this way</a:t>
            </a:r>
            <a:endParaRPr lang="nl-NL" dirty="0"/>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26</a:t>
            </a:fld>
            <a:endParaRPr lang="nl-NL" dirty="0"/>
          </a:p>
        </p:txBody>
      </p:sp>
      <p:pic>
        <p:nvPicPr>
          <p:cNvPr id="8194" name="Picture 2" descr="C:\Users\M5810video\Pictures\Picasa\Exports\20170620\P1030893.JPG"/>
          <p:cNvPicPr>
            <a:picLocks noChangeAspect="1" noChangeArrowheads="1"/>
          </p:cNvPicPr>
          <p:nvPr/>
        </p:nvPicPr>
        <p:blipFill>
          <a:blip r:embed="rId3" cstate="print"/>
          <a:srcRect/>
          <a:stretch>
            <a:fillRect/>
          </a:stretch>
        </p:blipFill>
        <p:spPr bwMode="auto">
          <a:xfrm>
            <a:off x="1763688" y="771550"/>
            <a:ext cx="5202238" cy="3967162"/>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205979"/>
            <a:ext cx="9144000" cy="857250"/>
          </a:xfrm>
        </p:spPr>
        <p:txBody>
          <a:bodyPr>
            <a:normAutofit fontScale="90000"/>
          </a:bodyPr>
          <a:lstStyle/>
          <a:p>
            <a:r>
              <a:rPr lang="en-US" dirty="0" smtClean="0"/>
              <a:t>Use </a:t>
            </a:r>
            <a:r>
              <a:rPr lang="en-US" i="1" dirty="0" smtClean="0"/>
              <a:t>short</a:t>
            </a:r>
            <a:r>
              <a:rPr lang="en-US" dirty="0" smtClean="0"/>
              <a:t> wires and use the indicated holes</a:t>
            </a:r>
            <a:endParaRPr lang="nl-NL" dirty="0"/>
          </a:p>
        </p:txBody>
      </p:sp>
      <p:sp>
        <p:nvSpPr>
          <p:cNvPr id="3" name="Tijdelijke aanduiding voor inhoud 2"/>
          <p:cNvSpPr>
            <a:spLocks noGrp="1"/>
          </p:cNvSpPr>
          <p:nvPr>
            <p:ph idx="1"/>
          </p:nvPr>
        </p:nvSpPr>
        <p:spPr/>
        <p:txBody>
          <a:bodyPr>
            <a:normAutofit lnSpcReduction="10000"/>
          </a:bodyPr>
          <a:lstStyle/>
          <a:p>
            <a:r>
              <a:rPr lang="en-US" dirty="0" smtClean="0"/>
              <a:t>There are some short wires (10 cm) and some longer (15 cm)</a:t>
            </a:r>
          </a:p>
          <a:p>
            <a:r>
              <a:rPr lang="en-US" dirty="0" smtClean="0"/>
              <a:t>Use the shortest that you can</a:t>
            </a:r>
          </a:p>
          <a:p>
            <a:pPr lvl="1"/>
            <a:r>
              <a:rPr lang="en-US" dirty="0" smtClean="0"/>
              <a:t>Get a less messy setup</a:t>
            </a:r>
          </a:p>
          <a:p>
            <a:pPr lvl="1"/>
            <a:r>
              <a:rPr lang="en-US" dirty="0" smtClean="0"/>
              <a:t>You may otherwise run out of long wires later</a:t>
            </a:r>
          </a:p>
          <a:p>
            <a:r>
              <a:rPr lang="en-US" dirty="0" smtClean="0"/>
              <a:t>Ignore wire colors. </a:t>
            </a:r>
          </a:p>
          <a:p>
            <a:r>
              <a:rPr lang="en-US" dirty="0" smtClean="0"/>
              <a:t>You can in principle build up at different places on the breadboard, however …</a:t>
            </a:r>
          </a:p>
          <a:p>
            <a:pPr lvl="1">
              <a:buNone/>
            </a:pPr>
            <a:r>
              <a:rPr lang="en-US" dirty="0" smtClean="0"/>
              <a:t>… please use the indicated columns to avoid running out of space on the breadboard in the later part of the workshop.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27</a:t>
            </a:fld>
            <a:endParaRPr lang="nl-NL"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M5810video\Documents\Weekendschool\Pi And More\PiAndMore WS - 0 - Start_bb.jpg"/>
          <p:cNvPicPr>
            <a:picLocks noChangeAspect="1" noChangeArrowheads="1"/>
          </p:cNvPicPr>
          <p:nvPr/>
        </p:nvPicPr>
        <p:blipFill>
          <a:blip r:embed="rId3" cstate="print"/>
          <a:srcRect/>
          <a:stretch>
            <a:fillRect/>
          </a:stretch>
        </p:blipFill>
        <p:spPr bwMode="auto">
          <a:xfrm>
            <a:off x="701496" y="1108329"/>
            <a:ext cx="3396590" cy="3365805"/>
          </a:xfrm>
          <a:prstGeom prst="rect">
            <a:avLst/>
          </a:prstGeom>
          <a:noFill/>
        </p:spPr>
      </p:pic>
      <p:sp>
        <p:nvSpPr>
          <p:cNvPr id="15" name="Rechthoek 14"/>
          <p:cNvSpPr/>
          <p:nvPr/>
        </p:nvSpPr>
        <p:spPr>
          <a:xfrm>
            <a:off x="4086168" y="1059582"/>
            <a:ext cx="720080" cy="3456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p:txBody>
          <a:bodyPr/>
          <a:lstStyle/>
          <a:p>
            <a:r>
              <a:rPr lang="en-US" dirty="0" smtClean="0"/>
              <a:t>Connect the power wires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28</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5436096" y="4515966"/>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rot="10800000">
            <a:off x="4572000" y="1707654"/>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M5810video\Documents\Weekendschool\Pi And More\PiAndMore WS - 1 - Red LED and button_bb.jpg"/>
          <p:cNvPicPr>
            <a:picLocks noChangeAspect="1" noChangeArrowheads="1"/>
          </p:cNvPicPr>
          <p:nvPr/>
        </p:nvPicPr>
        <p:blipFill>
          <a:blip r:embed="rId3" cstate="print"/>
          <a:srcRect/>
          <a:stretch>
            <a:fillRect/>
          </a:stretch>
        </p:blipFill>
        <p:spPr bwMode="auto">
          <a:xfrm>
            <a:off x="0" y="1101710"/>
            <a:ext cx="5223154" cy="3529990"/>
          </a:xfrm>
          <a:prstGeom prst="rect">
            <a:avLst/>
          </a:prstGeom>
          <a:noFill/>
        </p:spPr>
      </p:pic>
      <p:sp>
        <p:nvSpPr>
          <p:cNvPr id="2" name="Titel 1"/>
          <p:cNvSpPr>
            <a:spLocks noGrp="1"/>
          </p:cNvSpPr>
          <p:nvPr>
            <p:ph type="title"/>
          </p:nvPr>
        </p:nvSpPr>
        <p:spPr/>
        <p:txBody>
          <a:bodyPr/>
          <a:lstStyle/>
          <a:p>
            <a:r>
              <a:rPr lang="en-US" dirty="0" smtClean="0"/>
              <a:t>Insert the red LED and button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29</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2915816"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PIJL-OMHOOG 14"/>
          <p:cNvSpPr/>
          <p:nvPr/>
        </p:nvSpPr>
        <p:spPr>
          <a:xfrm rot="10800000">
            <a:off x="3563888" y="1707654"/>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rot="10800000">
            <a:off x="6228184"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PIJL-OMHOOG 16"/>
          <p:cNvSpPr/>
          <p:nvPr/>
        </p:nvSpPr>
        <p:spPr>
          <a:xfrm rot="10800000">
            <a:off x="6660232"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8" name="Afbeelding 17" descr="C:\Users\M5810video\Pictures\Picasa\Exports\20170307\3-P1020722.JPG"/>
          <p:cNvPicPr/>
          <p:nvPr/>
        </p:nvPicPr>
        <p:blipFill>
          <a:blip r:embed="rId6" cstate="print"/>
          <a:srcRect/>
          <a:stretch>
            <a:fillRect/>
          </a:stretch>
        </p:blipFill>
        <p:spPr bwMode="auto">
          <a:xfrm flipH="1">
            <a:off x="395536" y="843558"/>
            <a:ext cx="590435" cy="1872208"/>
          </a:xfrm>
          <a:prstGeom prst="rect">
            <a:avLst/>
          </a:prstGeom>
          <a:noFill/>
          <a:ln w="9525">
            <a:noFill/>
            <a:miter lim="800000"/>
            <a:headEnd/>
            <a:tailEnd/>
          </a:ln>
        </p:spPr>
      </p:pic>
      <p:sp>
        <p:nvSpPr>
          <p:cNvPr id="23" name="Vrije vorm 22"/>
          <p:cNvSpPr/>
          <p:nvPr/>
        </p:nvSpPr>
        <p:spPr>
          <a:xfrm>
            <a:off x="827584" y="2308199"/>
            <a:ext cx="2593460" cy="1327004"/>
          </a:xfrm>
          <a:custGeom>
            <a:avLst/>
            <a:gdLst>
              <a:gd name="connsiteX0" fmla="*/ 0 w 2568527"/>
              <a:gd name="connsiteY0" fmla="*/ 242667 h 1241473"/>
              <a:gd name="connsiteX1" fmla="*/ 759656 w 2568527"/>
              <a:gd name="connsiteY1" fmla="*/ 31652 h 1241473"/>
              <a:gd name="connsiteX2" fmla="*/ 1688123 w 2568527"/>
              <a:gd name="connsiteY2" fmla="*/ 52753 h 1241473"/>
              <a:gd name="connsiteX3" fmla="*/ 2335237 w 2568527"/>
              <a:gd name="connsiteY3" fmla="*/ 291904 h 1241473"/>
              <a:gd name="connsiteX4" fmla="*/ 2504050 w 2568527"/>
              <a:gd name="connsiteY4" fmla="*/ 629528 h 1241473"/>
              <a:gd name="connsiteX5" fmla="*/ 2539219 w 2568527"/>
              <a:gd name="connsiteY5" fmla="*/ 974187 h 1241473"/>
              <a:gd name="connsiteX6" fmla="*/ 2328203 w 2568527"/>
              <a:gd name="connsiteY6" fmla="*/ 1241473 h 1241473"/>
              <a:gd name="connsiteX0" fmla="*/ 0 w 2567313"/>
              <a:gd name="connsiteY0" fmla="*/ 242667 h 1241473"/>
              <a:gd name="connsiteX1" fmla="*/ 759656 w 2567313"/>
              <a:gd name="connsiteY1" fmla="*/ 31652 h 1241473"/>
              <a:gd name="connsiteX2" fmla="*/ 1688123 w 2567313"/>
              <a:gd name="connsiteY2" fmla="*/ 52753 h 1241473"/>
              <a:gd name="connsiteX3" fmla="*/ 2335237 w 2567313"/>
              <a:gd name="connsiteY3" fmla="*/ 291904 h 1241473"/>
              <a:gd name="connsiteX4" fmla="*/ 2496769 w 2567313"/>
              <a:gd name="connsiteY4" fmla="*/ 636908 h 1241473"/>
              <a:gd name="connsiteX5" fmla="*/ 2539219 w 2567313"/>
              <a:gd name="connsiteY5" fmla="*/ 974187 h 1241473"/>
              <a:gd name="connsiteX6" fmla="*/ 2328203 w 2567313"/>
              <a:gd name="connsiteY6" fmla="*/ 1241473 h 1241473"/>
              <a:gd name="connsiteX0" fmla="*/ 0 w 2540391"/>
              <a:gd name="connsiteY0" fmla="*/ 242667 h 1241473"/>
              <a:gd name="connsiteX1" fmla="*/ 759656 w 2540391"/>
              <a:gd name="connsiteY1" fmla="*/ 31652 h 1241473"/>
              <a:gd name="connsiteX2" fmla="*/ 1688123 w 2540391"/>
              <a:gd name="connsiteY2" fmla="*/ 52753 h 1241473"/>
              <a:gd name="connsiteX3" fmla="*/ 2335237 w 2540391"/>
              <a:gd name="connsiteY3" fmla="*/ 291904 h 1241473"/>
              <a:gd name="connsiteX4" fmla="*/ 2539219 w 2540391"/>
              <a:gd name="connsiteY4" fmla="*/ 974187 h 1241473"/>
              <a:gd name="connsiteX5" fmla="*/ 2328203 w 2540391"/>
              <a:gd name="connsiteY5" fmla="*/ 1241473 h 124147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328203 w 2569949"/>
              <a:gd name="connsiteY5" fmla="*/ 1241473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328203 w 2569949"/>
              <a:gd name="connsiteY5" fmla="*/ 1241473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280745 w 2569949"/>
              <a:gd name="connsiteY5" fmla="*/ 1284980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280745 w 2569949"/>
              <a:gd name="connsiteY5" fmla="*/ 1284980 h 1313733"/>
              <a:gd name="connsiteX0" fmla="*/ 0 w 2593460"/>
              <a:gd name="connsiteY0" fmla="*/ 335559 h 1327004"/>
              <a:gd name="connsiteX1" fmla="*/ 783167 w 2593460"/>
              <a:gd name="connsiteY1" fmla="*/ 44923 h 1327004"/>
              <a:gd name="connsiteX2" fmla="*/ 1711634 w 2593460"/>
              <a:gd name="connsiteY2" fmla="*/ 66024 h 1327004"/>
              <a:gd name="connsiteX3" fmla="*/ 2358748 w 2593460"/>
              <a:gd name="connsiteY3" fmla="*/ 305175 h 1327004"/>
              <a:gd name="connsiteX4" fmla="*/ 2592288 w 2593460"/>
              <a:gd name="connsiteY4" fmla="*/ 1226243 h 1327004"/>
              <a:gd name="connsiteX5" fmla="*/ 2304256 w 2593460"/>
              <a:gd name="connsiteY5" fmla="*/ 1298251 h 132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3460" h="1327004">
                <a:moveTo>
                  <a:pt x="0" y="335559"/>
                </a:moveTo>
                <a:cubicBezTo>
                  <a:pt x="239151" y="245877"/>
                  <a:pt x="497895" y="89846"/>
                  <a:pt x="783167" y="44923"/>
                </a:cubicBezTo>
                <a:cubicBezTo>
                  <a:pt x="1068439" y="0"/>
                  <a:pt x="1449037" y="22649"/>
                  <a:pt x="1711634" y="66024"/>
                </a:cubicBezTo>
                <a:cubicBezTo>
                  <a:pt x="1974231" y="109399"/>
                  <a:pt x="2211972" y="111805"/>
                  <a:pt x="2358748" y="305175"/>
                </a:cubicBezTo>
                <a:cubicBezTo>
                  <a:pt x="2505524" y="498545"/>
                  <a:pt x="2593460" y="1067982"/>
                  <a:pt x="2592288" y="1226243"/>
                </a:cubicBezTo>
                <a:cubicBezTo>
                  <a:pt x="2564194" y="1327004"/>
                  <a:pt x="2418128" y="1316112"/>
                  <a:pt x="2304256" y="1298251"/>
                </a:cubicBezTo>
              </a:path>
            </a:pathLst>
          </a:cu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24" name="Vrije vorm 23"/>
          <p:cNvSpPr/>
          <p:nvPr/>
        </p:nvSpPr>
        <p:spPr>
          <a:xfrm>
            <a:off x="600222" y="2546252"/>
            <a:ext cx="2403230" cy="1055077"/>
          </a:xfrm>
          <a:custGeom>
            <a:avLst/>
            <a:gdLst>
              <a:gd name="connsiteX0" fmla="*/ 11723 w 2403230"/>
              <a:gd name="connsiteY0" fmla="*/ 0 h 1055077"/>
              <a:gd name="connsiteX1" fmla="*/ 124264 w 2403230"/>
              <a:gd name="connsiteY1" fmla="*/ 457200 h 1055077"/>
              <a:gd name="connsiteX2" fmla="*/ 757310 w 2403230"/>
              <a:gd name="connsiteY2" fmla="*/ 801859 h 1055077"/>
              <a:gd name="connsiteX3" fmla="*/ 2403230 w 2403230"/>
              <a:gd name="connsiteY3" fmla="*/ 1055077 h 1055077"/>
            </a:gdLst>
            <a:ahLst/>
            <a:cxnLst>
              <a:cxn ang="0">
                <a:pos x="connsiteX0" y="connsiteY0"/>
              </a:cxn>
              <a:cxn ang="0">
                <a:pos x="connsiteX1" y="connsiteY1"/>
              </a:cxn>
              <a:cxn ang="0">
                <a:pos x="connsiteX2" y="connsiteY2"/>
              </a:cxn>
              <a:cxn ang="0">
                <a:pos x="connsiteX3" y="connsiteY3"/>
              </a:cxn>
            </a:cxnLst>
            <a:rect l="l" t="t" r="r" b="b"/>
            <a:pathLst>
              <a:path w="2403230" h="1055077">
                <a:moveTo>
                  <a:pt x="11723" y="0"/>
                </a:moveTo>
                <a:cubicBezTo>
                  <a:pt x="5861" y="161778"/>
                  <a:pt x="0" y="323557"/>
                  <a:pt x="124264" y="457200"/>
                </a:cubicBezTo>
                <a:cubicBezTo>
                  <a:pt x="248528" y="590843"/>
                  <a:pt x="377482" y="702213"/>
                  <a:pt x="757310" y="801859"/>
                </a:cubicBezTo>
                <a:cubicBezTo>
                  <a:pt x="1137138" y="901505"/>
                  <a:pt x="1770184" y="978291"/>
                  <a:pt x="2403230" y="1055077"/>
                </a:cubicBezTo>
              </a:path>
            </a:pathLst>
          </a:cu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25" name="Tekstvak 24"/>
          <p:cNvSpPr txBox="1"/>
          <p:nvPr/>
        </p:nvSpPr>
        <p:spPr>
          <a:xfrm>
            <a:off x="1475656" y="2499742"/>
            <a:ext cx="1512168" cy="253916"/>
          </a:xfrm>
          <a:prstGeom prst="rect">
            <a:avLst/>
          </a:prstGeom>
          <a:solidFill>
            <a:schemeClr val="bg1">
              <a:alpha val="80000"/>
            </a:schemeClr>
          </a:solidFill>
          <a:ln>
            <a:solidFill>
              <a:srgbClr val="FF0000"/>
            </a:solidFill>
          </a:ln>
        </p:spPr>
        <p:txBody>
          <a:bodyPr wrap="square" rtlCol="0">
            <a:spAutoFit/>
          </a:bodyPr>
          <a:lstStyle/>
          <a:p>
            <a:pPr algn="ctr"/>
            <a:r>
              <a:rPr lang="en-US" sz="1050" dirty="0" smtClean="0"/>
              <a:t>Long wire = plus (+) side</a:t>
            </a:r>
            <a:endParaRPr lang="nl-NL" sz="1050" dirty="0"/>
          </a:p>
        </p:txBody>
      </p:sp>
      <p:sp>
        <p:nvSpPr>
          <p:cNvPr id="26" name="Tekstvak 25"/>
          <p:cNvSpPr txBox="1"/>
          <p:nvPr/>
        </p:nvSpPr>
        <p:spPr>
          <a:xfrm rot="721795">
            <a:off x="1122971" y="3114563"/>
            <a:ext cx="1656184" cy="253916"/>
          </a:xfrm>
          <a:prstGeom prst="rect">
            <a:avLst/>
          </a:prstGeom>
          <a:solidFill>
            <a:schemeClr val="bg1">
              <a:alpha val="80000"/>
            </a:schemeClr>
          </a:solidFill>
          <a:ln>
            <a:solidFill>
              <a:srgbClr val="FF0000"/>
            </a:solidFill>
          </a:ln>
        </p:spPr>
        <p:txBody>
          <a:bodyPr wrap="square" rtlCol="0">
            <a:spAutoFit/>
          </a:bodyPr>
          <a:lstStyle/>
          <a:p>
            <a:pPr algn="ctr"/>
            <a:r>
              <a:rPr lang="en-US" sz="1050" dirty="0" smtClean="0"/>
              <a:t>Short wire = minus (-) side</a:t>
            </a:r>
            <a:endParaRPr lang="nl-NL" sz="1050" dirty="0"/>
          </a:p>
        </p:txBody>
      </p:sp>
      <p:cxnSp>
        <p:nvCxnSpPr>
          <p:cNvPr id="22" name="Rechte verbindingslijn met pijl 21"/>
          <p:cNvCxnSpPr/>
          <p:nvPr/>
        </p:nvCxnSpPr>
        <p:spPr>
          <a:xfrm flipH="1">
            <a:off x="827584" y="3291830"/>
            <a:ext cx="2952328" cy="57606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When you look at this at home …	</a:t>
            </a:r>
            <a:endParaRPr lang="nl-NL" dirty="0"/>
          </a:p>
        </p:txBody>
      </p:sp>
      <p:sp>
        <p:nvSpPr>
          <p:cNvPr id="3" name="Tijdelijke aanduiding voor inhoud 2"/>
          <p:cNvSpPr>
            <a:spLocks noGrp="1"/>
          </p:cNvSpPr>
          <p:nvPr>
            <p:ph idx="1"/>
          </p:nvPr>
        </p:nvSpPr>
        <p:spPr/>
        <p:txBody>
          <a:bodyPr>
            <a:normAutofit/>
          </a:bodyPr>
          <a:lstStyle/>
          <a:p>
            <a:r>
              <a:rPr lang="en-US" dirty="0" smtClean="0"/>
              <a:t>If the presentation is messed up …</a:t>
            </a:r>
          </a:p>
          <a:p>
            <a:pPr lvl="1"/>
            <a:r>
              <a:rPr lang="en-US" dirty="0" smtClean="0"/>
              <a:t>You need the Calibri font on your Raspberry Pi (standard on Windows but not on Raspberry Pi).</a:t>
            </a:r>
          </a:p>
          <a:p>
            <a:pPr lvl="1"/>
            <a:r>
              <a:rPr lang="en-US" dirty="0" smtClean="0"/>
              <a:t>Hence look at the .</a:t>
            </a:r>
            <a:r>
              <a:rPr lang="en-US" dirty="0" err="1" smtClean="0"/>
              <a:t>pdf</a:t>
            </a:r>
            <a:r>
              <a:rPr lang="en-US" dirty="0" smtClean="0"/>
              <a:t> version which does not need the font to be installed.</a:t>
            </a:r>
          </a:p>
          <a:p>
            <a:pPr lvl="1"/>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a:t>
            </a:fld>
            <a:endParaRPr lang="nl-NL"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131590"/>
          </a:xfrm>
        </p:spPr>
        <p:txBody>
          <a:bodyPr>
            <a:normAutofit fontScale="90000"/>
          </a:bodyPr>
          <a:lstStyle/>
          <a:p>
            <a:r>
              <a:rPr lang="en-US" dirty="0" smtClean="0"/>
              <a:t>Why putting a resistor in series with the LED?</a:t>
            </a:r>
            <a:endParaRPr lang="nl-NL" dirty="0"/>
          </a:p>
        </p:txBody>
      </p:sp>
      <p:sp>
        <p:nvSpPr>
          <p:cNvPr id="4" name="Rechthoek 3"/>
          <p:cNvSpPr/>
          <p:nvPr/>
        </p:nvSpPr>
        <p:spPr>
          <a:xfrm>
            <a:off x="1403648" y="1923678"/>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5" name="Rechthoek 4"/>
          <p:cNvSpPr/>
          <p:nvPr/>
        </p:nvSpPr>
        <p:spPr>
          <a:xfrm rot="5400000">
            <a:off x="3491880" y="3651870"/>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611560" y="4155926"/>
            <a:ext cx="475252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611560" y="1707654"/>
            <a:ext cx="468052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563638"/>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4486136"/>
            <a:ext cx="728020" cy="369332"/>
          </a:xfrm>
          <a:prstGeom prst="rect">
            <a:avLst/>
          </a:prstGeom>
          <a:noFill/>
        </p:spPr>
        <p:txBody>
          <a:bodyPr wrap="none" rtlCol="0">
            <a:spAutoFit/>
          </a:bodyPr>
          <a:lstStyle/>
          <a:p>
            <a:r>
              <a:rPr lang="en-US" dirty="0" smtClean="0"/>
              <a:t>0 Volt</a:t>
            </a:r>
            <a:endParaRPr lang="nl-NL" dirty="0"/>
          </a:p>
        </p:txBody>
      </p:sp>
      <p:cxnSp>
        <p:nvCxnSpPr>
          <p:cNvPr id="15" name="Vorm 14"/>
          <p:cNvCxnSpPr>
            <a:stCxn id="32" idx="2"/>
            <a:endCxn id="30" idx="3"/>
          </p:cNvCxnSpPr>
          <p:nvPr/>
        </p:nvCxnSpPr>
        <p:spPr>
          <a:xfrm rot="16200000" flipH="1">
            <a:off x="2485506" y="1850777"/>
            <a:ext cx="566772" cy="1883285"/>
          </a:xfrm>
          <a:prstGeom prst="bentConnector3">
            <a:avLst>
              <a:gd name="adj1" fmla="val 20460"/>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a:stCxn id="5" idx="1"/>
          </p:cNvCxnSpPr>
          <p:nvPr/>
        </p:nvCxnSpPr>
        <p:spPr>
          <a:xfrm flipV="1">
            <a:off x="3707904" y="32918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stCxn id="5" idx="3"/>
          </p:cNvCxnSpPr>
          <p:nvPr/>
        </p:nvCxnSpPr>
        <p:spPr>
          <a:xfrm>
            <a:off x="3707904" y="3939902"/>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9" name="Tekstvak 28"/>
          <p:cNvSpPr txBox="1"/>
          <p:nvPr/>
        </p:nvSpPr>
        <p:spPr>
          <a:xfrm>
            <a:off x="3851920" y="3435846"/>
            <a:ext cx="2448272" cy="646331"/>
          </a:xfrm>
          <a:prstGeom prst="rect">
            <a:avLst/>
          </a:prstGeom>
          <a:noFill/>
        </p:spPr>
        <p:txBody>
          <a:bodyPr wrap="square" rtlCol="0">
            <a:spAutoFit/>
          </a:bodyPr>
          <a:lstStyle/>
          <a:p>
            <a:r>
              <a:rPr lang="en-US" dirty="0" smtClean="0"/>
              <a:t>180 Ohm resistor (the thick ones in the box)</a:t>
            </a:r>
            <a:endParaRPr lang="nl-NL" dirty="0"/>
          </a:p>
        </p:txBody>
      </p:sp>
      <p:sp>
        <p:nvSpPr>
          <p:cNvPr id="32" name="Tekstvak 31"/>
          <p:cNvSpPr txBox="1"/>
          <p:nvPr/>
        </p:nvSpPr>
        <p:spPr>
          <a:xfrm>
            <a:off x="1575222" y="2139702"/>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output</a:t>
            </a:r>
            <a:endParaRPr lang="nl-NL" sz="900" dirty="0"/>
          </a:p>
        </p:txBody>
      </p:sp>
      <p:sp>
        <p:nvSpPr>
          <p:cNvPr id="23" name="Lijntoelichting 1 22"/>
          <p:cNvSpPr/>
          <p:nvPr/>
        </p:nvSpPr>
        <p:spPr>
          <a:xfrm>
            <a:off x="6516216" y="2139702"/>
            <a:ext cx="2520280" cy="1728192"/>
          </a:xfrm>
          <a:prstGeom prst="borderCallout1">
            <a:avLst>
              <a:gd name="adj1" fmla="val 35673"/>
              <a:gd name="adj2" fmla="val -2454"/>
              <a:gd name="adj3" fmla="val 79243"/>
              <a:gd name="adj4" fmla="val -1047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This resistor is for limiting the current through the diode</a:t>
            </a:r>
          </a:p>
          <a:p>
            <a:pPr algn="ctr"/>
            <a:r>
              <a:rPr lang="en-US" dirty="0" smtClean="0"/>
              <a:t>(you will blow up the LED and/or the </a:t>
            </a:r>
            <a:r>
              <a:rPr lang="en-US" dirty="0" err="1" smtClean="0"/>
              <a:t>Arduino</a:t>
            </a:r>
            <a:r>
              <a:rPr lang="en-US" dirty="0" smtClean="0"/>
              <a:t> otherwise)</a:t>
            </a:r>
            <a:endParaRPr lang="nl-NL" dirty="0"/>
          </a:p>
        </p:txBody>
      </p:sp>
      <p:sp>
        <p:nvSpPr>
          <p:cNvPr id="25" name="Tijdelijke aanduiding voor dianummer 24"/>
          <p:cNvSpPr>
            <a:spLocks noGrp="1"/>
          </p:cNvSpPr>
          <p:nvPr>
            <p:ph type="sldNum" sz="quarter" idx="12"/>
          </p:nvPr>
        </p:nvSpPr>
        <p:spPr/>
        <p:txBody>
          <a:bodyPr/>
          <a:lstStyle/>
          <a:p>
            <a:fld id="{6802DAD7-DC19-4A9E-93C3-E71314786426}" type="slidenum">
              <a:rPr lang="nl-NL" smtClean="0"/>
              <a:pPr/>
              <a:t>30</a:t>
            </a:fld>
            <a:endParaRPr lang="nl-NL" dirty="0"/>
          </a:p>
        </p:txBody>
      </p:sp>
      <p:sp>
        <p:nvSpPr>
          <p:cNvPr id="30" name="Gelijkbenige driehoek 29"/>
          <p:cNvSpPr/>
          <p:nvPr/>
        </p:nvSpPr>
        <p:spPr>
          <a:xfrm rot="10800000">
            <a:off x="3602523" y="3075806"/>
            <a:ext cx="216024" cy="216024"/>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35" name="Rechte verbindingslijn 34"/>
          <p:cNvCxnSpPr/>
          <p:nvPr/>
        </p:nvCxnSpPr>
        <p:spPr>
          <a:xfrm>
            <a:off x="3602523" y="3291830"/>
            <a:ext cx="2160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9" name="Vorm 38"/>
          <p:cNvCxnSpPr>
            <a:endCxn id="4" idx="0"/>
          </p:cNvCxnSpPr>
          <p:nvPr/>
        </p:nvCxnSpPr>
        <p:spPr>
          <a:xfrm rot="10800000" flipV="1">
            <a:off x="2076872" y="1707654"/>
            <a:ext cx="262880" cy="216024"/>
          </a:xfrm>
          <a:prstGeom prst="bentConnector2">
            <a:avLst/>
          </a:prstGeom>
          <a:ln w="25400"/>
        </p:spPr>
        <p:style>
          <a:lnRef idx="1">
            <a:schemeClr val="accent1"/>
          </a:lnRef>
          <a:fillRef idx="0">
            <a:schemeClr val="accent1"/>
          </a:fillRef>
          <a:effectRef idx="0">
            <a:schemeClr val="accent1"/>
          </a:effectRef>
          <a:fontRef idx="minor">
            <a:schemeClr val="tx1"/>
          </a:fontRef>
        </p:style>
      </p:cxnSp>
      <p:cxnSp>
        <p:nvCxnSpPr>
          <p:cNvPr id="45" name="Vorm 44"/>
          <p:cNvCxnSpPr>
            <a:endCxn id="4" idx="2"/>
          </p:cNvCxnSpPr>
          <p:nvPr/>
        </p:nvCxnSpPr>
        <p:spPr>
          <a:xfrm rot="16200000" flipV="1">
            <a:off x="1884276" y="3916474"/>
            <a:ext cx="432048" cy="46856"/>
          </a:xfrm>
          <a:prstGeom prst="bentConnector3">
            <a:avLst>
              <a:gd name="adj1" fmla="val 2306"/>
            </a:avLst>
          </a:prstGeom>
          <a:ln w="25400"/>
        </p:spPr>
        <p:style>
          <a:lnRef idx="1">
            <a:schemeClr val="accent1"/>
          </a:lnRef>
          <a:fillRef idx="0">
            <a:schemeClr val="accent1"/>
          </a:fillRef>
          <a:effectRef idx="0">
            <a:schemeClr val="accent1"/>
          </a:effectRef>
          <a:fontRef idx="minor">
            <a:schemeClr val="tx1"/>
          </a:fontRef>
        </p:style>
      </p:cxnSp>
      <p:cxnSp>
        <p:nvCxnSpPr>
          <p:cNvPr id="55" name="Rechte verbindingslijn met pijl 54"/>
          <p:cNvCxnSpPr/>
          <p:nvPr/>
        </p:nvCxnSpPr>
        <p:spPr>
          <a:xfrm>
            <a:off x="3851920" y="3147814"/>
            <a:ext cx="144016" cy="72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Rechte verbindingslijn met pijl 55"/>
          <p:cNvCxnSpPr/>
          <p:nvPr/>
        </p:nvCxnSpPr>
        <p:spPr>
          <a:xfrm>
            <a:off x="3779912" y="3219822"/>
            <a:ext cx="144016" cy="72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7" name="Lijntoelichting 1 56"/>
          <p:cNvSpPr/>
          <p:nvPr/>
        </p:nvSpPr>
        <p:spPr>
          <a:xfrm>
            <a:off x="4788024" y="2139702"/>
            <a:ext cx="1080120" cy="432048"/>
          </a:xfrm>
          <a:prstGeom prst="borderCallout1">
            <a:avLst>
              <a:gd name="adj1" fmla="val 7727"/>
              <a:gd name="adj2" fmla="val -3732"/>
              <a:gd name="adj3" fmla="val 199596"/>
              <a:gd name="adj4" fmla="val -857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LED</a:t>
            </a:r>
            <a:endParaRPr lang="nl-NL" dirty="0"/>
          </a:p>
        </p:txBody>
      </p:sp>
      <p:sp>
        <p:nvSpPr>
          <p:cNvPr id="58" name="Tekstvak 57"/>
          <p:cNvSpPr txBox="1"/>
          <p:nvPr/>
        </p:nvSpPr>
        <p:spPr>
          <a:xfrm>
            <a:off x="3419872" y="2778482"/>
            <a:ext cx="504056" cy="369332"/>
          </a:xfrm>
          <a:prstGeom prst="rect">
            <a:avLst/>
          </a:prstGeom>
          <a:noFill/>
        </p:spPr>
        <p:txBody>
          <a:bodyPr wrap="square" rtlCol="0">
            <a:spAutoFit/>
          </a:bodyPr>
          <a:lstStyle/>
          <a:p>
            <a:r>
              <a:rPr lang="en-US" dirty="0" smtClean="0"/>
              <a:t>+</a:t>
            </a:r>
            <a:endParaRPr lang="nl-NL" dirty="0"/>
          </a:p>
        </p:txBody>
      </p:sp>
      <p:sp>
        <p:nvSpPr>
          <p:cNvPr id="59" name="Tekstvak 58"/>
          <p:cNvSpPr txBox="1"/>
          <p:nvPr/>
        </p:nvSpPr>
        <p:spPr>
          <a:xfrm>
            <a:off x="3419872" y="3147814"/>
            <a:ext cx="504056" cy="369332"/>
          </a:xfrm>
          <a:prstGeom prst="rect">
            <a:avLst/>
          </a:prstGeom>
          <a:noFill/>
        </p:spPr>
        <p:txBody>
          <a:bodyPr wrap="square" rtlCol="0">
            <a:spAutoFit/>
          </a:bodyPr>
          <a:lstStyle/>
          <a:p>
            <a:r>
              <a:rPr lang="en-US" dirty="0" smtClean="0"/>
              <a:t>-</a:t>
            </a:r>
            <a:endParaRPr lang="nl-NL"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smtClean="0"/>
              <a:t>What does </a:t>
            </a:r>
            <a:r>
              <a:rPr lang="en-US" dirty="0" err="1" smtClean="0"/>
              <a:t>Arduino</a:t>
            </a:r>
            <a:r>
              <a:rPr lang="en-US" dirty="0" smtClean="0"/>
              <a:t> need on a Digital Input pin?</a:t>
            </a:r>
            <a:endParaRPr lang="nl-NL" dirty="0"/>
          </a:p>
        </p:txBody>
      </p:sp>
      <p:sp>
        <p:nvSpPr>
          <p:cNvPr id="3" name="Tijdelijke aanduiding voor inhoud 2"/>
          <p:cNvSpPr>
            <a:spLocks noGrp="1"/>
          </p:cNvSpPr>
          <p:nvPr>
            <p:ph idx="1"/>
          </p:nvPr>
        </p:nvSpPr>
        <p:spPr/>
        <p:txBody>
          <a:bodyPr/>
          <a:lstStyle/>
          <a:p>
            <a:r>
              <a:rPr lang="en-US" dirty="0" smtClean="0"/>
              <a:t>A digital input pin of </a:t>
            </a:r>
            <a:r>
              <a:rPr lang="en-US" dirty="0" err="1" smtClean="0"/>
              <a:t>Arduino</a:t>
            </a:r>
            <a:r>
              <a:rPr lang="en-US" dirty="0" smtClean="0"/>
              <a:t> needs to get either</a:t>
            </a:r>
          </a:p>
          <a:p>
            <a:pPr lvl="1"/>
            <a:r>
              <a:rPr lang="en-US" dirty="0" smtClean="0"/>
              <a:t>0 volt input (actually, 0 to 1.5 volt is considered a LOW input signal)</a:t>
            </a:r>
          </a:p>
          <a:p>
            <a:pPr lvl="1"/>
            <a:r>
              <a:rPr lang="en-US" dirty="0" smtClean="0"/>
              <a:t>5 volt input (actually, 2.5 volt to 5 volt is considered a HIGH input signal)</a:t>
            </a:r>
          </a:p>
          <a:p>
            <a:r>
              <a:rPr lang="en-US" dirty="0" smtClean="0"/>
              <a:t>If it gets something between 1.5 volt and 2.5 volt, the interpretation will not be stable (could be LOW or HIGH).</a:t>
            </a:r>
          </a:p>
          <a:p>
            <a:r>
              <a:rPr lang="en-US" dirty="0" smtClean="0"/>
              <a:t>If it does not get any signal in, then the interpretation of the signal is not stable (could be LOW or HIGH).</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31</a:t>
            </a:fld>
            <a:endParaRPr lang="nl-NL"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a:bodyPr>
          <a:lstStyle/>
          <a:p>
            <a:r>
              <a:rPr lang="en-US" dirty="0" smtClean="0"/>
              <a:t>Producing a LOW value</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cxnSp>
        <p:nvCxnSpPr>
          <p:cNvPr id="8" name="Rechte verbindingslijn 7"/>
          <p:cNvCxnSpPr/>
          <p:nvPr/>
        </p:nvCxnSpPr>
        <p:spPr>
          <a:xfrm>
            <a:off x="2267744" y="3723878"/>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en-US" dirty="0" smtClean="0"/>
              <a:t>0 Volt</a:t>
            </a:r>
            <a:endParaRPr lang="nl-NL" dirty="0"/>
          </a:p>
        </p:txBody>
      </p:sp>
      <p:cxnSp>
        <p:nvCxnSpPr>
          <p:cNvPr id="15" name="Vorm 14"/>
          <p:cNvCxnSpPr>
            <a:stCxn id="32" idx="2"/>
          </p:cNvCxnSpPr>
          <p:nvPr/>
        </p:nvCxnSpPr>
        <p:spPr>
          <a:xfrm rot="16200000" flipH="1">
            <a:off x="2700215" y="1420045"/>
            <a:ext cx="134724" cy="1880654"/>
          </a:xfrm>
          <a:prstGeom prst="bentConnector2">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707904"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38" name="Tekstvak 37"/>
          <p:cNvSpPr txBox="1"/>
          <p:nvPr/>
        </p:nvSpPr>
        <p:spPr>
          <a:xfrm>
            <a:off x="4499992" y="2931790"/>
            <a:ext cx="2232248" cy="646331"/>
          </a:xfrm>
          <a:prstGeom prst="rect">
            <a:avLst/>
          </a:prstGeom>
          <a:noFill/>
        </p:spPr>
        <p:txBody>
          <a:bodyPr wrap="square" rtlCol="0">
            <a:spAutoFit/>
          </a:bodyPr>
          <a:lstStyle/>
          <a:p>
            <a:r>
              <a:rPr lang="en-US" sz="1200" dirty="0" smtClean="0"/>
              <a:t>If the button is closed, the digital input signal is set to 0 volt which is detected as LOW.</a:t>
            </a:r>
            <a:endParaRPr lang="nl-NL" sz="1200" dirty="0"/>
          </a:p>
        </p:txBody>
      </p:sp>
      <p:sp>
        <p:nvSpPr>
          <p:cNvPr id="23" name="Lijntoelichting 1 22"/>
          <p:cNvSpPr/>
          <p:nvPr/>
        </p:nvSpPr>
        <p:spPr>
          <a:xfrm>
            <a:off x="4572000" y="2283718"/>
            <a:ext cx="1656184" cy="576064"/>
          </a:xfrm>
          <a:prstGeom prst="borderCallout1">
            <a:avLst>
              <a:gd name="adj1" fmla="val 7727"/>
              <a:gd name="adj2" fmla="val -3732"/>
              <a:gd name="adj3" fmla="val 75997"/>
              <a:gd name="adj4" fmla="val -415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button</a:t>
            </a:r>
            <a:endParaRPr lang="nl-NL" dirty="0"/>
          </a:p>
        </p:txBody>
      </p:sp>
      <p:cxnSp>
        <p:nvCxnSpPr>
          <p:cNvPr id="30" name="Rechte verbindingslijn 29"/>
          <p:cNvCxnSpPr/>
          <p:nvPr/>
        </p:nvCxnSpPr>
        <p:spPr>
          <a:xfrm>
            <a:off x="2483768" y="3507854"/>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37" name="Rechte verbindingslijn 36"/>
          <p:cNvCxnSpPr/>
          <p:nvPr/>
        </p:nvCxnSpPr>
        <p:spPr>
          <a:xfrm>
            <a:off x="2483768"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0" name="Tekstvak 39"/>
          <p:cNvSpPr txBox="1"/>
          <p:nvPr/>
        </p:nvSpPr>
        <p:spPr>
          <a:xfrm>
            <a:off x="2483768" y="4011910"/>
            <a:ext cx="3888432" cy="646331"/>
          </a:xfrm>
          <a:prstGeom prst="rect">
            <a:avLst/>
          </a:prstGeom>
          <a:noFill/>
        </p:spPr>
        <p:txBody>
          <a:bodyPr wrap="square" rtlCol="0">
            <a:spAutoFit/>
          </a:bodyPr>
          <a:lstStyle/>
          <a:p>
            <a:r>
              <a:rPr lang="en-US" dirty="0" smtClean="0"/>
              <a:t>But what will the </a:t>
            </a:r>
            <a:r>
              <a:rPr lang="en-US" dirty="0" err="1" smtClean="0"/>
              <a:t>Arduino</a:t>
            </a:r>
            <a:r>
              <a:rPr lang="en-US" dirty="0" smtClean="0"/>
              <a:t> detect if the button is </a:t>
            </a:r>
            <a:r>
              <a:rPr lang="en-US" b="1" i="1" dirty="0" smtClean="0"/>
              <a:t>open</a:t>
            </a:r>
            <a:r>
              <a:rPr lang="en-US" dirty="0" smtClean="0"/>
              <a:t>?</a:t>
            </a:r>
            <a:endParaRPr lang="nl-NL"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a:bodyPr>
          <a:lstStyle/>
          <a:p>
            <a:r>
              <a:rPr lang="en-US" dirty="0" smtClean="0"/>
              <a:t>Producing a HIGH value</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6" name="Rechthoek 5"/>
          <p:cNvSpPr/>
          <p:nvPr/>
        </p:nvSpPr>
        <p:spPr>
          <a:xfrm rot="5400000">
            <a:off x="3491880" y="1995686"/>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2267744" y="3723878"/>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2" idx="2"/>
          </p:cNvCxnSpPr>
          <p:nvPr/>
        </p:nvCxnSpPr>
        <p:spPr>
          <a:xfrm rot="5400000">
            <a:off x="2762931" y="1348037"/>
            <a:ext cx="9292" cy="1880654"/>
          </a:xfrm>
          <a:prstGeom prst="bentConnector3">
            <a:avLst>
              <a:gd name="adj1" fmla="val 1659267"/>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3707904" y="1491630"/>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707904"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771800" y="1707654"/>
            <a:ext cx="864096" cy="646331"/>
          </a:xfrm>
          <a:prstGeom prst="rect">
            <a:avLst/>
          </a:prstGeom>
          <a:noFill/>
        </p:spPr>
        <p:txBody>
          <a:bodyPr wrap="square" rtlCol="0">
            <a:spAutoFit/>
          </a:bodyPr>
          <a:lstStyle/>
          <a:p>
            <a:pPr algn="r"/>
            <a:r>
              <a:rPr lang="en-US" dirty="0" smtClean="0"/>
              <a:t>30 </a:t>
            </a:r>
          </a:p>
          <a:p>
            <a:pPr algn="r"/>
            <a:r>
              <a:rPr lang="en-US" dirty="0" err="1" smtClean="0"/>
              <a:t>kOhm</a:t>
            </a:r>
            <a:endParaRPr lang="nl-NL" dirty="0"/>
          </a:p>
        </p:txBody>
      </p: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38" name="Tekstvak 37"/>
          <p:cNvSpPr txBox="1"/>
          <p:nvPr/>
        </p:nvSpPr>
        <p:spPr>
          <a:xfrm>
            <a:off x="6444208" y="1275606"/>
            <a:ext cx="2232248" cy="2677656"/>
          </a:xfrm>
          <a:prstGeom prst="rect">
            <a:avLst/>
          </a:prstGeom>
          <a:noFill/>
        </p:spPr>
        <p:txBody>
          <a:bodyPr wrap="square" rtlCol="0">
            <a:spAutoFit/>
          </a:bodyPr>
          <a:lstStyle/>
          <a:p>
            <a:r>
              <a:rPr lang="en-US" sz="1200" dirty="0" smtClean="0"/>
              <a:t>If the button is pressed, then it connects the input of the </a:t>
            </a:r>
            <a:r>
              <a:rPr lang="en-US" sz="1200" dirty="0" err="1" smtClean="0"/>
              <a:t>Arduino</a:t>
            </a:r>
            <a:r>
              <a:rPr lang="en-US" sz="1200" dirty="0" smtClean="0"/>
              <a:t> to 0 volt. There will run a small current through the resistor, but the input will be 0 volt.</a:t>
            </a:r>
          </a:p>
          <a:p>
            <a:endParaRPr lang="en-US" sz="1200" dirty="0" smtClean="0"/>
          </a:p>
          <a:p>
            <a:r>
              <a:rPr lang="en-US" sz="1200" dirty="0" smtClean="0"/>
              <a:t>If the button is open, the resistor will pull up the input to 5 volt. A very small current will flow through the resistor, but is small enough that the voltage on the digital input will be very close to 5 volt = HIGH.</a:t>
            </a:r>
            <a:endParaRPr lang="nl-NL" sz="1200" dirty="0"/>
          </a:p>
        </p:txBody>
      </p:sp>
      <p:sp>
        <p:nvSpPr>
          <p:cNvPr id="23" name="Lijntoelichting 1 22"/>
          <p:cNvSpPr/>
          <p:nvPr/>
        </p:nvSpPr>
        <p:spPr>
          <a:xfrm>
            <a:off x="4572000" y="1779662"/>
            <a:ext cx="1656184" cy="1440160"/>
          </a:xfrm>
          <a:prstGeom prst="borderCallout1">
            <a:avLst>
              <a:gd name="adj1" fmla="val 7727"/>
              <a:gd name="adj2" fmla="val -3732"/>
              <a:gd name="adj3" fmla="val 8257"/>
              <a:gd name="adj4" fmla="val -302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This is a pull-up resistor that provides 5 Volt if the button is opened</a:t>
            </a:r>
            <a:endParaRPr lang="nl-NL" dirty="0"/>
          </a:p>
        </p:txBody>
      </p:sp>
      <p:cxnSp>
        <p:nvCxnSpPr>
          <p:cNvPr id="30" name="Rechte verbindingslijn 29"/>
          <p:cNvCxnSpPr/>
          <p:nvPr/>
        </p:nvCxnSpPr>
        <p:spPr>
          <a:xfrm>
            <a:off x="2483768" y="3507854"/>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fontScale="90000"/>
          </a:bodyPr>
          <a:lstStyle/>
          <a:p>
            <a:r>
              <a:rPr lang="en-US" dirty="0" smtClean="0"/>
              <a:t>Producing a HIGH value without external resistor</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6" name="Rechthoek 5"/>
          <p:cNvSpPr/>
          <p:nvPr/>
        </p:nvSpPr>
        <p:spPr>
          <a:xfrm rot="5400000">
            <a:off x="2339752" y="2067694"/>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2267744" y="3723878"/>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2" idx="2"/>
          </p:cNvCxnSpPr>
          <p:nvPr/>
        </p:nvCxnSpPr>
        <p:spPr>
          <a:xfrm rot="5400000" flipH="1">
            <a:off x="2160155" y="1960105"/>
            <a:ext cx="62716" cy="728526"/>
          </a:xfrm>
          <a:prstGeom prst="bentConnector3">
            <a:avLst>
              <a:gd name="adj1" fmla="val -111581"/>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2555776" y="1563638"/>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a:stCxn id="32" idx="2"/>
          </p:cNvCxnSpPr>
          <p:nvPr/>
        </p:nvCxnSpPr>
        <p:spPr>
          <a:xfrm rot="16200000" flipH="1">
            <a:off x="2700215" y="1420045"/>
            <a:ext cx="134724" cy="1880654"/>
          </a:xfrm>
          <a:prstGeom prst="bentConnector2">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699792" y="1995686"/>
            <a:ext cx="1224136" cy="369332"/>
          </a:xfrm>
          <a:prstGeom prst="rect">
            <a:avLst/>
          </a:prstGeom>
          <a:noFill/>
        </p:spPr>
        <p:txBody>
          <a:bodyPr wrap="square" rtlCol="0">
            <a:spAutoFit/>
          </a:bodyPr>
          <a:lstStyle/>
          <a:p>
            <a:r>
              <a:rPr lang="en-US" dirty="0" smtClean="0"/>
              <a:t>30 </a:t>
            </a:r>
            <a:r>
              <a:rPr lang="en-US" dirty="0" err="1" smtClean="0"/>
              <a:t>kOhm</a:t>
            </a:r>
            <a:endParaRPr lang="nl-NL" dirty="0"/>
          </a:p>
        </p:txBody>
      </p: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23" name="Lijntoelichting 1 22"/>
          <p:cNvSpPr/>
          <p:nvPr/>
        </p:nvSpPr>
        <p:spPr>
          <a:xfrm>
            <a:off x="4572000" y="1707654"/>
            <a:ext cx="3168352" cy="1872208"/>
          </a:xfrm>
          <a:prstGeom prst="borderCallout1">
            <a:avLst>
              <a:gd name="adj1" fmla="val 7727"/>
              <a:gd name="adj2" fmla="val -3732"/>
              <a:gd name="adj3" fmla="val 11559"/>
              <a:gd name="adj4" fmla="val -61572"/>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t>You do however not have to connect the resistor externally. It can be configured in the </a:t>
            </a:r>
            <a:r>
              <a:rPr lang="en-US" dirty="0" err="1" smtClean="0"/>
              <a:t>Arduino</a:t>
            </a:r>
            <a:r>
              <a:rPr lang="en-US" dirty="0" smtClean="0"/>
              <a:t> itself by specifying </a:t>
            </a:r>
            <a:r>
              <a:rPr lang="en-US" b="1" i="1" dirty="0" err="1" smtClean="0"/>
              <a:t>input_pullup</a:t>
            </a:r>
            <a:r>
              <a:rPr lang="en-US" dirty="0" smtClean="0"/>
              <a:t> rather than </a:t>
            </a:r>
            <a:r>
              <a:rPr lang="en-US" b="1" i="1" dirty="0" smtClean="0"/>
              <a:t>input</a:t>
            </a:r>
            <a:r>
              <a:rPr lang="en-US" dirty="0" smtClean="0"/>
              <a:t>.</a:t>
            </a:r>
          </a:p>
          <a:p>
            <a:pPr algn="ctr"/>
            <a:endParaRPr lang="en-US" dirty="0" smtClean="0"/>
          </a:p>
        </p:txBody>
      </p:sp>
      <p:cxnSp>
        <p:nvCxnSpPr>
          <p:cNvPr id="30" name="Rechte verbindingslijn 29"/>
          <p:cNvCxnSpPr/>
          <p:nvPr/>
        </p:nvCxnSpPr>
        <p:spPr>
          <a:xfrm>
            <a:off x="2483768" y="3507854"/>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40" name="Rechte verbindingslijn 26"/>
          <p:cNvCxnSpPr/>
          <p:nvPr/>
        </p:nvCxnSpPr>
        <p:spPr>
          <a:xfrm>
            <a:off x="3707904" y="2427734"/>
            <a:ext cx="0" cy="144016"/>
          </a:xfrm>
          <a:prstGeom prst="straightConnector1">
            <a:avLst/>
          </a:prstGeom>
          <a:ln w="25400"/>
        </p:spPr>
        <p:style>
          <a:lnRef idx="1">
            <a:schemeClr val="accent1"/>
          </a:lnRef>
          <a:fillRef idx="0">
            <a:schemeClr val="accent1"/>
          </a:fillRef>
          <a:effectRef idx="0">
            <a:schemeClr val="accent1"/>
          </a:effectRef>
          <a:fontRef idx="minor">
            <a:schemeClr val="tx1"/>
          </a:fontRef>
        </p:style>
      </p:cxnSp>
      <p:pic>
        <p:nvPicPr>
          <p:cNvPr id="56" name="Picture 2" descr="\\NASHANSELMA2\weekendschool\screenshots\piandmore20170621.jpg"/>
          <p:cNvPicPr>
            <a:picLocks noChangeAspect="1" noChangeArrowheads="1"/>
          </p:cNvPicPr>
          <p:nvPr/>
        </p:nvPicPr>
        <p:blipFill>
          <a:blip r:embed="rId3" cstate="print"/>
          <a:srcRect t="24000" r="42285" b="68000"/>
          <a:stretch>
            <a:fillRect/>
          </a:stretch>
        </p:blipFill>
        <p:spPr bwMode="auto">
          <a:xfrm>
            <a:off x="4644008" y="3219822"/>
            <a:ext cx="2880320" cy="288032"/>
          </a:xfrm>
          <a:prstGeom prst="rect">
            <a:avLst/>
          </a:prstGeom>
          <a:noFill/>
        </p:spPr>
      </p:pic>
      <p:sp>
        <p:nvSpPr>
          <p:cNvPr id="58" name="Ovaal 57"/>
          <p:cNvSpPr/>
          <p:nvPr/>
        </p:nvSpPr>
        <p:spPr>
          <a:xfrm>
            <a:off x="5940152" y="3279638"/>
            <a:ext cx="864096"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a:bodyPr>
          <a:lstStyle/>
          <a:p>
            <a:r>
              <a:rPr lang="en-US" dirty="0" smtClean="0"/>
              <a:t>Danger when </a:t>
            </a:r>
            <a:r>
              <a:rPr lang="en-US" dirty="0" err="1" smtClean="0"/>
              <a:t>misconfiguring</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6" name="Rechthoek 5"/>
          <p:cNvSpPr/>
          <p:nvPr/>
        </p:nvSpPr>
        <p:spPr>
          <a:xfrm rot="5400000">
            <a:off x="2339752" y="2067694"/>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2267744" y="4587974"/>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4443958"/>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2" idx="2"/>
          </p:cNvCxnSpPr>
          <p:nvPr/>
        </p:nvCxnSpPr>
        <p:spPr>
          <a:xfrm rot="5400000" flipH="1">
            <a:off x="2160155" y="1960105"/>
            <a:ext cx="62716" cy="728526"/>
          </a:xfrm>
          <a:prstGeom prst="bentConnector3">
            <a:avLst>
              <a:gd name="adj1" fmla="val -111581"/>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172819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2555776" y="1563638"/>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a:stCxn id="32" idx="2"/>
          </p:cNvCxnSpPr>
          <p:nvPr/>
        </p:nvCxnSpPr>
        <p:spPr>
          <a:xfrm rot="16200000" flipH="1">
            <a:off x="2700215" y="1420045"/>
            <a:ext cx="134724" cy="1880654"/>
          </a:xfrm>
          <a:prstGeom prst="bentConnector2">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699792" y="1995686"/>
            <a:ext cx="1224136" cy="369332"/>
          </a:xfrm>
          <a:prstGeom prst="rect">
            <a:avLst/>
          </a:prstGeom>
          <a:noFill/>
        </p:spPr>
        <p:txBody>
          <a:bodyPr wrap="square" rtlCol="0">
            <a:spAutoFit/>
          </a:bodyPr>
          <a:lstStyle/>
          <a:p>
            <a:r>
              <a:rPr lang="en-US" dirty="0" smtClean="0"/>
              <a:t>30 </a:t>
            </a:r>
            <a:r>
              <a:rPr lang="en-US" dirty="0" err="1" smtClean="0"/>
              <a:t>kOhm</a:t>
            </a:r>
            <a:endParaRPr lang="nl-NL" dirty="0"/>
          </a:p>
        </p:txBody>
      </p: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23" name="Lijntoelichting 1 22"/>
          <p:cNvSpPr/>
          <p:nvPr/>
        </p:nvSpPr>
        <p:spPr>
          <a:xfrm>
            <a:off x="4572000" y="1779662"/>
            <a:ext cx="3816424" cy="2664296"/>
          </a:xfrm>
          <a:prstGeom prst="borderCallout1">
            <a:avLst>
              <a:gd name="adj1" fmla="val 7727"/>
              <a:gd name="adj2" fmla="val -3732"/>
              <a:gd name="adj3" fmla="val 25313"/>
              <a:gd name="adj4" fmla="val -187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This works fine, but what happens if you </a:t>
            </a:r>
            <a:r>
              <a:rPr lang="en-US" dirty="0" err="1" smtClean="0"/>
              <a:t>misconfigure</a:t>
            </a:r>
            <a:r>
              <a:rPr lang="en-US" dirty="0" smtClean="0"/>
              <a:t> the pin to be Digital Output, the value set to HIGH and the button is pressed?</a:t>
            </a:r>
          </a:p>
          <a:p>
            <a:pPr algn="ctr"/>
            <a:endParaRPr lang="en-US" dirty="0" smtClean="0"/>
          </a:p>
          <a:p>
            <a:pPr algn="ctr"/>
            <a:r>
              <a:rPr lang="en-US" dirty="0" smtClean="0"/>
              <a:t>If the </a:t>
            </a:r>
            <a:r>
              <a:rPr lang="en-US" dirty="0" err="1" smtClean="0"/>
              <a:t>Arduino</a:t>
            </a:r>
            <a:r>
              <a:rPr lang="en-US" dirty="0" smtClean="0"/>
              <a:t> makes the pin HIGH (5 volt) and the button connects to LOW (0 volt) </a:t>
            </a:r>
            <a:r>
              <a:rPr lang="en-US" dirty="0" smtClean="0">
                <a:sym typeface="Wingdings" pitchFamily="2" charset="2"/>
              </a:rPr>
              <a:t> short circuit and the </a:t>
            </a:r>
            <a:r>
              <a:rPr lang="en-US" dirty="0" err="1" smtClean="0">
                <a:sym typeface="Wingdings" pitchFamily="2" charset="2"/>
              </a:rPr>
              <a:t>Arduino</a:t>
            </a:r>
            <a:r>
              <a:rPr lang="en-US" dirty="0" smtClean="0">
                <a:sym typeface="Wingdings" pitchFamily="2" charset="2"/>
              </a:rPr>
              <a:t> will be blown up.</a:t>
            </a:r>
            <a:endParaRPr lang="en-US" dirty="0" smtClean="0"/>
          </a:p>
        </p:txBody>
      </p:sp>
      <p:cxnSp>
        <p:nvCxnSpPr>
          <p:cNvPr id="30" name="Rechte verbindingslijn 29"/>
          <p:cNvCxnSpPr/>
          <p:nvPr/>
        </p:nvCxnSpPr>
        <p:spPr>
          <a:xfrm>
            <a:off x="2483768" y="3507854"/>
            <a:ext cx="0" cy="10801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40" name="Rechte verbindingslijn 26"/>
          <p:cNvCxnSpPr/>
          <p:nvPr/>
        </p:nvCxnSpPr>
        <p:spPr>
          <a:xfrm>
            <a:off x="3707904" y="2427734"/>
            <a:ext cx="0" cy="144016"/>
          </a:xfrm>
          <a:prstGeom prst="straightConnector1">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fontScale="90000"/>
          </a:bodyPr>
          <a:lstStyle/>
          <a:p>
            <a:r>
              <a:rPr lang="en-US" dirty="0" smtClean="0"/>
              <a:t>Resistor in series to prevent damage in case of </a:t>
            </a:r>
            <a:r>
              <a:rPr lang="en-US" dirty="0" err="1" smtClean="0"/>
              <a:t>misconfiguration</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6" name="Rechthoek 5"/>
          <p:cNvSpPr/>
          <p:nvPr/>
        </p:nvSpPr>
        <p:spPr>
          <a:xfrm rot="5400000">
            <a:off x="2339752" y="2067694"/>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2267744" y="4587974"/>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4443958"/>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2" idx="2"/>
          </p:cNvCxnSpPr>
          <p:nvPr/>
        </p:nvCxnSpPr>
        <p:spPr>
          <a:xfrm rot="5400000" flipH="1">
            <a:off x="2160155" y="1960105"/>
            <a:ext cx="62716" cy="728526"/>
          </a:xfrm>
          <a:prstGeom prst="bentConnector3">
            <a:avLst>
              <a:gd name="adj1" fmla="val -111581"/>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172819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2555776" y="1563638"/>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a:stCxn id="32" idx="2"/>
          </p:cNvCxnSpPr>
          <p:nvPr/>
        </p:nvCxnSpPr>
        <p:spPr>
          <a:xfrm rot="16200000" flipH="1">
            <a:off x="2700215" y="1420045"/>
            <a:ext cx="134724" cy="1880654"/>
          </a:xfrm>
          <a:prstGeom prst="bentConnector2">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699792" y="1995686"/>
            <a:ext cx="1224136" cy="369332"/>
          </a:xfrm>
          <a:prstGeom prst="rect">
            <a:avLst/>
          </a:prstGeom>
          <a:noFill/>
        </p:spPr>
        <p:txBody>
          <a:bodyPr wrap="square" rtlCol="0">
            <a:spAutoFit/>
          </a:bodyPr>
          <a:lstStyle/>
          <a:p>
            <a:r>
              <a:rPr lang="en-US" dirty="0" smtClean="0"/>
              <a:t>30 </a:t>
            </a:r>
            <a:r>
              <a:rPr lang="en-US" dirty="0" err="1" smtClean="0"/>
              <a:t>kOhm</a:t>
            </a:r>
            <a:endParaRPr lang="nl-NL" dirty="0"/>
          </a:p>
        </p:txBody>
      </p: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23" name="Lijntoelichting 1 22"/>
          <p:cNvSpPr/>
          <p:nvPr/>
        </p:nvSpPr>
        <p:spPr>
          <a:xfrm>
            <a:off x="4572000" y="1779662"/>
            <a:ext cx="3816424" cy="2664296"/>
          </a:xfrm>
          <a:prstGeom prst="borderCallout1">
            <a:avLst>
              <a:gd name="adj1" fmla="val 7727"/>
              <a:gd name="adj2" fmla="val -3732"/>
              <a:gd name="adj3" fmla="val 70132"/>
              <a:gd name="adj4" fmla="val -187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Therefore always include a 1 </a:t>
            </a:r>
            <a:r>
              <a:rPr lang="en-US" dirty="0" err="1" smtClean="0"/>
              <a:t>kOhm</a:t>
            </a:r>
            <a:r>
              <a:rPr lang="en-US" dirty="0" smtClean="0"/>
              <a:t> resistor in series with the switch.</a:t>
            </a:r>
          </a:p>
          <a:p>
            <a:pPr algn="ctr"/>
            <a:r>
              <a:rPr lang="en-US" dirty="0" smtClean="0"/>
              <a:t>If </a:t>
            </a:r>
            <a:r>
              <a:rPr lang="en-US" dirty="0" err="1" smtClean="0"/>
              <a:t>misconfigured</a:t>
            </a:r>
            <a:r>
              <a:rPr lang="en-US" dirty="0" smtClean="0"/>
              <a:t>, there will run a small current through the resistor rather than causing a short circuit.</a:t>
            </a:r>
          </a:p>
          <a:p>
            <a:pPr algn="ctr"/>
            <a:endParaRPr lang="en-US" dirty="0" smtClean="0"/>
          </a:p>
          <a:p>
            <a:pPr algn="ctr"/>
            <a:r>
              <a:rPr lang="en-US" dirty="0" smtClean="0"/>
              <a:t>The input will be 1 </a:t>
            </a:r>
            <a:r>
              <a:rPr lang="en-US" dirty="0" err="1" smtClean="0"/>
              <a:t>kOhm</a:t>
            </a:r>
            <a:r>
              <a:rPr lang="en-US" dirty="0" smtClean="0"/>
              <a:t> / (30 </a:t>
            </a:r>
            <a:r>
              <a:rPr lang="en-US" dirty="0" err="1" smtClean="0"/>
              <a:t>kOhm</a:t>
            </a:r>
            <a:r>
              <a:rPr lang="en-US" dirty="0" smtClean="0"/>
              <a:t> + 1 </a:t>
            </a:r>
            <a:r>
              <a:rPr lang="en-US" dirty="0" err="1" smtClean="0"/>
              <a:t>kOhm</a:t>
            </a:r>
            <a:r>
              <a:rPr lang="en-US" dirty="0" smtClean="0"/>
              <a:t>) * 5 volt =  0,15 volt.</a:t>
            </a:r>
          </a:p>
          <a:p>
            <a:pPr algn="ctr"/>
            <a:r>
              <a:rPr lang="en-US" dirty="0" smtClean="0"/>
              <a:t>See  </a:t>
            </a:r>
            <a:r>
              <a:rPr lang="en-US" dirty="0" smtClean="0"/>
              <a:t>appendix B </a:t>
            </a:r>
            <a:r>
              <a:rPr lang="en-US" dirty="0" smtClean="0"/>
              <a:t>for more info.</a:t>
            </a:r>
          </a:p>
        </p:txBody>
      </p:sp>
      <p:cxnSp>
        <p:nvCxnSpPr>
          <p:cNvPr id="30" name="Rechte verbindingslijn 29"/>
          <p:cNvCxnSpPr/>
          <p:nvPr/>
        </p:nvCxnSpPr>
        <p:spPr>
          <a:xfrm>
            <a:off x="2483768" y="3507854"/>
            <a:ext cx="0" cy="10801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40" name="Rechte verbindingslijn 26"/>
          <p:cNvCxnSpPr/>
          <p:nvPr/>
        </p:nvCxnSpPr>
        <p:spPr>
          <a:xfrm>
            <a:off x="3707904" y="2427734"/>
            <a:ext cx="0" cy="144016"/>
          </a:xfrm>
          <a:prstGeom prst="straightConnector1">
            <a:avLst/>
          </a:prstGeom>
          <a:ln w="25400"/>
        </p:spPr>
        <p:style>
          <a:lnRef idx="1">
            <a:schemeClr val="accent1"/>
          </a:lnRef>
          <a:fillRef idx="0">
            <a:schemeClr val="accent1"/>
          </a:fillRef>
          <a:effectRef idx="0">
            <a:schemeClr val="accent1"/>
          </a:effectRef>
          <a:fontRef idx="minor">
            <a:schemeClr val="tx1"/>
          </a:fontRef>
        </p:style>
      </p:cxnSp>
      <p:sp>
        <p:nvSpPr>
          <p:cNvPr id="25" name="Rechthoek 24"/>
          <p:cNvSpPr/>
          <p:nvPr/>
        </p:nvSpPr>
        <p:spPr>
          <a:xfrm rot="5400000">
            <a:off x="3491880" y="3507854"/>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Tekstvak 25"/>
          <p:cNvSpPr txBox="1"/>
          <p:nvPr/>
        </p:nvSpPr>
        <p:spPr>
          <a:xfrm>
            <a:off x="2843808" y="3795886"/>
            <a:ext cx="1224136" cy="369332"/>
          </a:xfrm>
          <a:prstGeom prst="rect">
            <a:avLst/>
          </a:prstGeom>
          <a:noFill/>
        </p:spPr>
        <p:txBody>
          <a:bodyPr wrap="square" rtlCol="0">
            <a:spAutoFit/>
          </a:bodyPr>
          <a:lstStyle/>
          <a:p>
            <a:r>
              <a:rPr lang="en-US" dirty="0" smtClean="0"/>
              <a:t>1 </a:t>
            </a:r>
            <a:r>
              <a:rPr lang="en-US" dirty="0" err="1" smtClean="0"/>
              <a:t>kOhm</a:t>
            </a:r>
            <a:endParaRPr lang="nl-NL"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Check / double check</a:t>
            </a:r>
            <a:endParaRPr lang="nl-NL" dirty="0"/>
          </a:p>
        </p:txBody>
      </p:sp>
      <p:sp>
        <p:nvSpPr>
          <p:cNvPr id="3" name="Tijdelijke aanduiding voor inhoud 2"/>
          <p:cNvSpPr>
            <a:spLocks noGrp="1"/>
          </p:cNvSpPr>
          <p:nvPr>
            <p:ph idx="1"/>
          </p:nvPr>
        </p:nvSpPr>
        <p:spPr/>
        <p:txBody>
          <a:bodyPr/>
          <a:lstStyle/>
          <a:p>
            <a:r>
              <a:rPr lang="en-US" dirty="0" smtClean="0"/>
              <a:t>Please now check </a:t>
            </a:r>
            <a:r>
              <a:rPr lang="en-US" b="1" dirty="0" smtClean="0"/>
              <a:t>both of you </a:t>
            </a:r>
            <a:r>
              <a:rPr lang="en-US" dirty="0" smtClean="0"/>
              <a:t>that the wiring is correct.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37</a:t>
            </a:fld>
            <a:endParaRPr lang="nl-NL"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Bringing things together</a:t>
            </a:r>
            <a:endParaRPr lang="nl-NL" dirty="0"/>
          </a:p>
        </p:txBody>
      </p:sp>
      <p:sp>
        <p:nvSpPr>
          <p:cNvPr id="3" name="Tijdelijke aanduiding voor inhoud 2"/>
          <p:cNvSpPr>
            <a:spLocks noGrp="1"/>
          </p:cNvSpPr>
          <p:nvPr>
            <p:ph idx="1"/>
          </p:nvPr>
        </p:nvSpPr>
        <p:spPr>
          <a:xfrm>
            <a:off x="467544" y="1059582"/>
            <a:ext cx="8229600" cy="3394472"/>
          </a:xfrm>
        </p:spPr>
        <p:txBody>
          <a:bodyPr>
            <a:noAutofit/>
          </a:bodyPr>
          <a:lstStyle/>
          <a:p>
            <a:r>
              <a:rPr lang="en-US" sz="2000" dirty="0" smtClean="0"/>
              <a:t>Connect the 9 Volt connector to the board and switch power on</a:t>
            </a:r>
          </a:p>
          <a:p>
            <a:r>
              <a:rPr lang="en-US" sz="2000" dirty="0" smtClean="0"/>
              <a:t>Connect the USB connector to the </a:t>
            </a:r>
            <a:r>
              <a:rPr lang="en-US" sz="2000" dirty="0" err="1" smtClean="0"/>
              <a:t>Arduino</a:t>
            </a:r>
            <a:endParaRPr lang="en-US" sz="2000" dirty="0" smtClean="0"/>
          </a:p>
          <a:p>
            <a:r>
              <a:rPr lang="en-US" sz="2000" dirty="0" err="1" smtClean="0"/>
              <a:t>Doubleclick</a:t>
            </a:r>
            <a:r>
              <a:rPr lang="en-US" sz="2000" dirty="0" smtClean="0"/>
              <a:t> </a:t>
            </a:r>
            <a:r>
              <a:rPr lang="en-US" sz="2000" i="1" dirty="0" smtClean="0"/>
              <a:t>PiAndMoreConfig.scl</a:t>
            </a:r>
            <a:r>
              <a:rPr lang="en-US" sz="2000" dirty="0" smtClean="0"/>
              <a:t> on the desktop to start </a:t>
            </a:r>
            <a:r>
              <a:rPr lang="en-US" sz="2000" dirty="0" err="1" smtClean="0"/>
              <a:t>scratchClient</a:t>
            </a:r>
            <a:r>
              <a:rPr lang="en-US" sz="2000" dirty="0" smtClean="0"/>
              <a:t> with the </a:t>
            </a:r>
            <a:r>
              <a:rPr lang="en-US" sz="2000" dirty="0" err="1" smtClean="0"/>
              <a:t>config</a:t>
            </a:r>
            <a:r>
              <a:rPr lang="en-US" sz="2000" dirty="0" smtClean="0"/>
              <a:t> file you have just updated</a:t>
            </a:r>
          </a:p>
          <a:p>
            <a:endParaRPr lang="en-US" sz="2000" dirty="0" smtClean="0"/>
          </a:p>
          <a:p>
            <a:r>
              <a:rPr lang="en-US" sz="2000" dirty="0" smtClean="0"/>
              <a:t>It </a:t>
            </a:r>
            <a:r>
              <a:rPr lang="en-US" sz="2000" dirty="0" smtClean="0"/>
              <a:t>will also open a browser window where you can see </a:t>
            </a:r>
            <a:r>
              <a:rPr lang="en-US" sz="2000" dirty="0" smtClean="0"/>
              <a:t>variables </a:t>
            </a:r>
          </a:p>
          <a:p>
            <a:pPr lvl="1"/>
            <a:r>
              <a:rPr lang="en-US" sz="1600" dirty="0" smtClean="0"/>
              <a:t>Explained later in the presentation</a:t>
            </a:r>
            <a:endParaRPr lang="en-US" sz="1600" dirty="0" smtClean="0"/>
          </a:p>
          <a:p>
            <a:r>
              <a:rPr lang="en-US" sz="2000" dirty="0" smtClean="0"/>
              <a:t>In the terminal window you will see complaints that </a:t>
            </a:r>
            <a:r>
              <a:rPr lang="en-US" sz="2000" dirty="0" err="1" smtClean="0"/>
              <a:t>scratchClient</a:t>
            </a:r>
            <a:r>
              <a:rPr lang="en-US" sz="2000" dirty="0" smtClean="0"/>
              <a:t> has no connection to Scratch</a:t>
            </a:r>
          </a:p>
          <a:p>
            <a:pPr lvl="1"/>
            <a:r>
              <a:rPr lang="en-US" sz="1600" dirty="0" smtClean="0"/>
              <a:t>Which is logical because Scratch was not started yet.</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38</a:t>
            </a:fld>
            <a:endParaRPr lang="nl-NL" dirty="0"/>
          </a:p>
        </p:txBody>
      </p:sp>
      <p:pic>
        <p:nvPicPr>
          <p:cNvPr id="2050" name="Picture 2" descr="Y:\PiAndMore10.5\Screenshots\2018-02-05__20-17-1517861874.jpg"/>
          <p:cNvPicPr>
            <a:picLocks noChangeAspect="1" noChangeArrowheads="1"/>
          </p:cNvPicPr>
          <p:nvPr/>
        </p:nvPicPr>
        <p:blipFill>
          <a:blip r:embed="rId3" cstate="print"/>
          <a:srcRect l="38210" r="41775" b="16628"/>
          <a:stretch>
            <a:fillRect/>
          </a:stretch>
        </p:blipFill>
        <p:spPr bwMode="auto">
          <a:xfrm>
            <a:off x="4499992" y="2139702"/>
            <a:ext cx="792088" cy="720080"/>
          </a:xfrm>
          <a:prstGeom prst="rect">
            <a:avLst/>
          </a:prstGeo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Start Scratch 2</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39</a:t>
            </a:fld>
            <a:endParaRPr lang="nl-NL" dirty="0"/>
          </a:p>
        </p:txBody>
      </p:sp>
      <p:pic>
        <p:nvPicPr>
          <p:cNvPr id="3074" name="Picture 2" descr="Y:\PiAndMore10.5\Screenshots\2018-02-05__20-19-1517861946.jpg"/>
          <p:cNvPicPr>
            <a:picLocks noChangeAspect="1" noChangeArrowheads="1"/>
          </p:cNvPicPr>
          <p:nvPr/>
        </p:nvPicPr>
        <p:blipFill>
          <a:blip r:embed="rId2" cstate="print"/>
          <a:srcRect r="68472" b="52970"/>
          <a:stretch>
            <a:fillRect/>
          </a:stretch>
        </p:blipFill>
        <p:spPr bwMode="auto">
          <a:xfrm>
            <a:off x="611560" y="1131590"/>
            <a:ext cx="3384376" cy="3155308"/>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Workshop </a:t>
            </a:r>
            <a:r>
              <a:rPr lang="en-US" dirty="0" err="1" smtClean="0"/>
              <a:t>organisation</a:t>
            </a:r>
            <a:endParaRPr lang="nl-NL" dirty="0"/>
          </a:p>
        </p:txBody>
      </p:sp>
      <p:sp>
        <p:nvSpPr>
          <p:cNvPr id="3" name="Tijdelijke aanduiding voor inhoud 2"/>
          <p:cNvSpPr>
            <a:spLocks noGrp="1"/>
          </p:cNvSpPr>
          <p:nvPr>
            <p:ph idx="1"/>
          </p:nvPr>
        </p:nvSpPr>
        <p:spPr>
          <a:xfrm>
            <a:off x="467544" y="1059582"/>
            <a:ext cx="3970784" cy="3672408"/>
          </a:xfrm>
        </p:spPr>
        <p:txBody>
          <a:bodyPr>
            <a:normAutofit fontScale="92500" lnSpcReduction="20000"/>
          </a:bodyPr>
          <a:lstStyle/>
          <a:p>
            <a:r>
              <a:rPr lang="en-US" sz="2000" dirty="0" smtClean="0"/>
              <a:t>Welcome and introduction presentation (5 min).</a:t>
            </a:r>
          </a:p>
          <a:p>
            <a:r>
              <a:rPr lang="en-US" sz="2000" dirty="0" smtClean="0"/>
              <a:t>After that everyone will work at his or her own pace.</a:t>
            </a:r>
          </a:p>
          <a:p>
            <a:r>
              <a:rPr lang="en-US" sz="2000" dirty="0" smtClean="0"/>
              <a:t>Choose with your “workplace partner” which topics you want to do.</a:t>
            </a:r>
          </a:p>
          <a:p>
            <a:pPr lvl="1"/>
            <a:r>
              <a:rPr lang="en-US" sz="1600" dirty="0" smtClean="0"/>
              <a:t>There is more material than what can be covered in 110 minutes.</a:t>
            </a:r>
          </a:p>
          <a:p>
            <a:r>
              <a:rPr lang="en-US" sz="2000" dirty="0" smtClean="0"/>
              <a:t>Language: Both German and English</a:t>
            </a:r>
          </a:p>
          <a:p>
            <a:r>
              <a:rPr lang="en-US" sz="2000" dirty="0" smtClean="0"/>
              <a:t>At the end copy the material you created to your USB stick (if you want)</a:t>
            </a:r>
          </a:p>
          <a:p>
            <a:r>
              <a:rPr lang="en-US" sz="2000" dirty="0" smtClean="0"/>
              <a:t>Break down &amp; clean up (5 min)</a:t>
            </a:r>
          </a:p>
        </p:txBody>
      </p:sp>
      <p:sp>
        <p:nvSpPr>
          <p:cNvPr id="4" name="Tijdelijke aanduiding voor inhoud 2"/>
          <p:cNvSpPr txBox="1">
            <a:spLocks/>
          </p:cNvSpPr>
          <p:nvPr/>
        </p:nvSpPr>
        <p:spPr>
          <a:xfrm>
            <a:off x="4644008" y="915566"/>
            <a:ext cx="3970784" cy="3744416"/>
          </a:xfrm>
          <a:prstGeom prst="rect">
            <a:avLst/>
          </a:prstGeom>
        </p:spPr>
        <p:txBody>
          <a:bodyPr vert="horz" lIns="91440" tIns="45720" rIns="91440" bIns="45720" rtlCol="0">
            <a:normAutofit/>
          </a:bodyPr>
          <a:lstStyle/>
          <a:p>
            <a:pPr marL="179388" marR="0" lvl="0" indent="-179388"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The major steps:</a:t>
            </a:r>
          </a:p>
          <a:p>
            <a:pPr marL="447675" lvl="1" indent="-276225">
              <a:spcBef>
                <a:spcPct val="20000"/>
              </a:spcBef>
              <a:buFont typeface="+mj-lt"/>
              <a:buAutoNum type="arabicPeriod"/>
            </a:pPr>
            <a:r>
              <a:rPr lang="en-US" sz="2000" noProof="0" dirty="0" smtClean="0"/>
              <a:t>Get a working hardware and </a:t>
            </a:r>
            <a:r>
              <a:rPr lang="en-US" sz="2000" noProof="0" dirty="0" err="1" smtClean="0"/>
              <a:t>scratchClient</a:t>
            </a:r>
            <a:r>
              <a:rPr lang="en-US" sz="2000" noProof="0" dirty="0" smtClean="0"/>
              <a:t> </a:t>
            </a:r>
            <a:r>
              <a:rPr lang="en-US" sz="2000" noProof="0" dirty="0" err="1" smtClean="0"/>
              <a:t>config</a:t>
            </a:r>
            <a:r>
              <a:rPr lang="en-US" sz="2000" noProof="0" dirty="0" smtClean="0"/>
              <a:t> using a </a:t>
            </a:r>
            <a:r>
              <a:rPr lang="en-US" sz="2000" noProof="0" dirty="0" err="1" smtClean="0"/>
              <a:t>scratchClient</a:t>
            </a:r>
            <a:r>
              <a:rPr lang="en-US" sz="2000" noProof="0" dirty="0" smtClean="0"/>
              <a:t> </a:t>
            </a:r>
            <a:r>
              <a:rPr lang="en-US" sz="2000" noProof="0" dirty="0" err="1" smtClean="0"/>
              <a:t>config</a:t>
            </a:r>
            <a:r>
              <a:rPr lang="en-US" sz="2000" noProof="0" dirty="0" smtClean="0"/>
              <a:t> tool.</a:t>
            </a:r>
          </a:p>
          <a:p>
            <a:pPr marL="447675" lvl="1" indent="-276225">
              <a:spcBef>
                <a:spcPct val="20000"/>
              </a:spcBef>
              <a:buFont typeface="+mj-lt"/>
              <a:buAutoNum type="arabicPeriod"/>
            </a:pPr>
            <a:r>
              <a:rPr lang="en-US" sz="2000" noProof="0" dirty="0" smtClean="0"/>
              <a:t>Put components on the board and test </a:t>
            </a:r>
            <a:r>
              <a:rPr lang="en-US" sz="2000" dirty="0" smtClean="0"/>
              <a:t>out your setup.</a:t>
            </a:r>
            <a:endParaRPr lang="en-US" sz="2000" noProof="0" dirty="0" smtClean="0"/>
          </a:p>
          <a:p>
            <a:pPr marL="447675" lvl="1" indent="-276225">
              <a:spcBef>
                <a:spcPct val="20000"/>
              </a:spcBef>
              <a:buFont typeface="+mj-lt"/>
              <a:buAutoNum type="arabicPeriod"/>
            </a:pPr>
            <a:r>
              <a:rPr lang="en-US" sz="2000" dirty="0" smtClean="0"/>
              <a:t>Write some code in Scratch</a:t>
            </a:r>
          </a:p>
          <a:p>
            <a:pPr marL="447675" lvl="1" indent="-276225">
              <a:spcBef>
                <a:spcPct val="20000"/>
              </a:spcBef>
              <a:buFont typeface="+mj-lt"/>
              <a:buAutoNum type="arabicPeriod"/>
            </a:pPr>
            <a:r>
              <a:rPr lang="en-US" sz="2000" dirty="0" smtClean="0"/>
              <a:t>Add more hardware and update the </a:t>
            </a:r>
            <a:r>
              <a:rPr lang="en-US" sz="2000" dirty="0" err="1" smtClean="0"/>
              <a:t>config</a:t>
            </a:r>
            <a:r>
              <a:rPr lang="en-US" sz="2000" dirty="0" smtClean="0"/>
              <a:t> file.</a:t>
            </a:r>
          </a:p>
          <a:p>
            <a:pPr marL="447675" lvl="1" indent="-276225">
              <a:spcBef>
                <a:spcPct val="20000"/>
              </a:spcBef>
              <a:buFont typeface="+mj-lt"/>
              <a:buAutoNum type="arabicPeriod"/>
            </a:pPr>
            <a:r>
              <a:rPr lang="en-US" sz="2000" dirty="0" smtClean="0"/>
              <a:t>And repeat this.</a:t>
            </a:r>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4</a:t>
            </a:fld>
            <a:endParaRPr lang="nl-NL"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Y:\PiAndMore10.5\Screenshots\2018-02-06__20-35-1517949303.jpg"/>
          <p:cNvPicPr>
            <a:picLocks noChangeAspect="1" noChangeArrowheads="1"/>
          </p:cNvPicPr>
          <p:nvPr/>
        </p:nvPicPr>
        <p:blipFill>
          <a:blip r:embed="rId2" cstate="print"/>
          <a:srcRect b="69455"/>
          <a:stretch>
            <a:fillRect/>
          </a:stretch>
        </p:blipFill>
        <p:spPr bwMode="auto">
          <a:xfrm>
            <a:off x="4860032" y="1923678"/>
            <a:ext cx="4161365" cy="1016877"/>
          </a:xfrm>
          <a:prstGeom prst="rect">
            <a:avLst/>
          </a:prstGeom>
          <a:noFill/>
        </p:spPr>
      </p:pic>
      <p:sp>
        <p:nvSpPr>
          <p:cNvPr id="2" name="Titel 1"/>
          <p:cNvSpPr>
            <a:spLocks noGrp="1"/>
          </p:cNvSpPr>
          <p:nvPr>
            <p:ph type="title"/>
          </p:nvPr>
        </p:nvSpPr>
        <p:spPr>
          <a:xfrm>
            <a:off x="457200" y="123478"/>
            <a:ext cx="8229600" cy="1080120"/>
          </a:xfrm>
        </p:spPr>
        <p:txBody>
          <a:bodyPr>
            <a:normAutofit fontScale="90000"/>
          </a:bodyPr>
          <a:lstStyle/>
          <a:p>
            <a:r>
              <a:rPr lang="en-US" dirty="0" smtClean="0"/>
              <a:t>Start Scratch 2 and get</a:t>
            </a:r>
            <a:br>
              <a:rPr lang="en-US" dirty="0" smtClean="0"/>
            </a:br>
            <a:r>
              <a:rPr lang="en-US" dirty="0" err="1" smtClean="0"/>
              <a:t>scratchClient</a:t>
            </a:r>
            <a:r>
              <a:rPr lang="en-US" dirty="0" smtClean="0"/>
              <a:t> blocks</a:t>
            </a:r>
            <a:endParaRPr lang="nl-NL" dirty="0"/>
          </a:p>
        </p:txBody>
      </p:sp>
      <p:sp>
        <p:nvSpPr>
          <p:cNvPr id="3" name="Tijdelijke aanduiding voor inhoud 2"/>
          <p:cNvSpPr>
            <a:spLocks noGrp="1"/>
          </p:cNvSpPr>
          <p:nvPr>
            <p:ph idx="1"/>
          </p:nvPr>
        </p:nvSpPr>
        <p:spPr>
          <a:xfrm>
            <a:off x="457200" y="1347613"/>
            <a:ext cx="4402832" cy="3247009"/>
          </a:xfrm>
        </p:spPr>
        <p:txBody>
          <a:bodyPr>
            <a:normAutofit fontScale="85000" lnSpcReduction="20000"/>
          </a:bodyPr>
          <a:lstStyle/>
          <a:p>
            <a:r>
              <a:rPr lang="en-US" dirty="0" smtClean="0"/>
              <a:t>Click on More Blocks</a:t>
            </a:r>
          </a:p>
          <a:p>
            <a:r>
              <a:rPr lang="en-US" dirty="0" err="1" smtClean="0"/>
              <a:t>Clidk</a:t>
            </a:r>
            <a:r>
              <a:rPr lang="en-US" dirty="0" smtClean="0"/>
              <a:t> on Add an Extension</a:t>
            </a:r>
          </a:p>
          <a:p>
            <a:r>
              <a:rPr lang="en-US" dirty="0" smtClean="0"/>
              <a:t>Choose </a:t>
            </a:r>
            <a:r>
              <a:rPr lang="en-US" dirty="0" err="1" smtClean="0"/>
              <a:t>scratchClient</a:t>
            </a:r>
            <a:endParaRPr lang="en-US" dirty="0" smtClean="0"/>
          </a:p>
          <a:p>
            <a:r>
              <a:rPr lang="en-US" dirty="0" smtClean="0"/>
              <a:t>Now the extra blocks of </a:t>
            </a:r>
            <a:r>
              <a:rPr lang="en-US" dirty="0" err="1" smtClean="0"/>
              <a:t>scratchClient</a:t>
            </a:r>
            <a:r>
              <a:rPr lang="en-US" dirty="0" smtClean="0"/>
              <a:t> get included. </a:t>
            </a:r>
          </a:p>
          <a:p>
            <a:r>
              <a:rPr lang="en-US" dirty="0" smtClean="0"/>
              <a:t>One block is added for each </a:t>
            </a:r>
            <a:br>
              <a:rPr lang="en-US" dirty="0" smtClean="0"/>
            </a:br>
            <a:r>
              <a:rPr lang="en-US" dirty="0" smtClean="0"/>
              <a:t>defined pin in the </a:t>
            </a:r>
            <a:r>
              <a:rPr lang="en-US" dirty="0" err="1" smtClean="0"/>
              <a:t>config</a:t>
            </a:r>
            <a:r>
              <a:rPr lang="en-US" dirty="0" smtClean="0"/>
              <a:t> file</a:t>
            </a:r>
          </a:p>
          <a:p>
            <a:r>
              <a:rPr lang="en-US" dirty="0" smtClean="0"/>
              <a:t>Wait 10 seconds and look whether the blue LED on the </a:t>
            </a:r>
            <a:r>
              <a:rPr lang="en-US" dirty="0" err="1" smtClean="0"/>
              <a:t>Arduino</a:t>
            </a:r>
            <a:r>
              <a:rPr lang="en-US" dirty="0" smtClean="0"/>
              <a:t> </a:t>
            </a:r>
            <a:r>
              <a:rPr lang="en-US" dirty="0" err="1" smtClean="0"/>
              <a:t>Nano</a:t>
            </a:r>
            <a:r>
              <a:rPr lang="en-US" dirty="0" smtClean="0"/>
              <a:t> blinks slowly instead of fast. If so, the connection is established.</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40</a:t>
            </a:fld>
            <a:endParaRPr lang="nl-NL" dirty="0"/>
          </a:p>
        </p:txBody>
      </p:sp>
      <p:pic>
        <p:nvPicPr>
          <p:cNvPr id="2050" name="Picture 2" descr="Y:\PiAndMore10.5\Screenshots\2018-01-31__20-34-1517430881.jpg"/>
          <p:cNvPicPr>
            <a:picLocks noChangeAspect="1" noChangeArrowheads="1"/>
          </p:cNvPicPr>
          <p:nvPr/>
        </p:nvPicPr>
        <p:blipFill>
          <a:blip r:embed="rId3" cstate="print"/>
          <a:srcRect/>
          <a:stretch>
            <a:fillRect/>
          </a:stretch>
        </p:blipFill>
        <p:spPr bwMode="auto">
          <a:xfrm>
            <a:off x="7164288" y="123478"/>
            <a:ext cx="1492327" cy="1476618"/>
          </a:xfrm>
          <a:prstGeom prst="rect">
            <a:avLst/>
          </a:prstGeom>
          <a:noFill/>
        </p:spPr>
      </p:pic>
      <p:pic>
        <p:nvPicPr>
          <p:cNvPr id="2052" name="Picture 4" descr="Y:\PiAndMore10.5\Screenshots\2018-01-31__20-54-1517432076.jpg"/>
          <p:cNvPicPr>
            <a:picLocks noChangeAspect="1" noChangeArrowheads="1"/>
          </p:cNvPicPr>
          <p:nvPr/>
        </p:nvPicPr>
        <p:blipFill>
          <a:blip r:embed="rId4" cstate="print"/>
          <a:srcRect l="38679" r="25404" b="51651"/>
          <a:stretch>
            <a:fillRect/>
          </a:stretch>
        </p:blipFill>
        <p:spPr bwMode="auto">
          <a:xfrm>
            <a:off x="5292080" y="3003798"/>
            <a:ext cx="1585679" cy="1707654"/>
          </a:xfrm>
          <a:prstGeom prst="rect">
            <a:avLst/>
          </a:prstGeom>
          <a:noFill/>
        </p:spPr>
      </p:pic>
      <p:cxnSp>
        <p:nvCxnSpPr>
          <p:cNvPr id="9" name="Rechte verbindingslijn met pijl 8"/>
          <p:cNvCxnSpPr/>
          <p:nvPr/>
        </p:nvCxnSpPr>
        <p:spPr>
          <a:xfrm flipV="1">
            <a:off x="2987824" y="1131590"/>
            <a:ext cx="4896544" cy="36004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p:cNvCxnSpPr/>
          <p:nvPr/>
        </p:nvCxnSpPr>
        <p:spPr>
          <a:xfrm flipV="1">
            <a:off x="3419872" y="1491630"/>
            <a:ext cx="4032448" cy="28803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Rechte verbindingslijn met pijl 13"/>
          <p:cNvCxnSpPr/>
          <p:nvPr/>
        </p:nvCxnSpPr>
        <p:spPr>
          <a:xfrm>
            <a:off x="2987824" y="2139702"/>
            <a:ext cx="4392488" cy="43204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Rechte verbindingslijn met pijl 15"/>
          <p:cNvCxnSpPr/>
          <p:nvPr/>
        </p:nvCxnSpPr>
        <p:spPr>
          <a:xfrm>
            <a:off x="3995936" y="3075806"/>
            <a:ext cx="1800200" cy="122413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Create the Scratch program</a:t>
            </a:r>
            <a:endParaRPr lang="nl-NL" dirty="0"/>
          </a:p>
        </p:txBody>
      </p:sp>
      <p:sp>
        <p:nvSpPr>
          <p:cNvPr id="3" name="Tijdelijke aanduiding voor inhoud 2"/>
          <p:cNvSpPr>
            <a:spLocks noGrp="1"/>
          </p:cNvSpPr>
          <p:nvPr>
            <p:ph idx="1"/>
          </p:nvPr>
        </p:nvSpPr>
        <p:spPr>
          <a:xfrm>
            <a:off x="457200" y="1059582"/>
            <a:ext cx="4114800" cy="3535041"/>
          </a:xfrm>
        </p:spPr>
        <p:txBody>
          <a:bodyPr>
            <a:normAutofit fontScale="92500" lnSpcReduction="20000"/>
          </a:bodyPr>
          <a:lstStyle/>
          <a:p>
            <a:r>
              <a:rPr lang="en-US" dirty="0" smtClean="0"/>
              <a:t>Create this program in Scratch and try it out (click the set of blocks or click the green flag above the animation window).</a:t>
            </a:r>
          </a:p>
          <a:p>
            <a:r>
              <a:rPr lang="en-US" dirty="0" smtClean="0"/>
              <a:t>Digital in (Button):</a:t>
            </a:r>
          </a:p>
          <a:p>
            <a:pPr lvl="1"/>
            <a:r>
              <a:rPr lang="en-US" dirty="0" smtClean="0"/>
              <a:t>0 = pressed</a:t>
            </a:r>
          </a:p>
          <a:p>
            <a:pPr lvl="1"/>
            <a:r>
              <a:rPr lang="en-US" dirty="0" smtClean="0"/>
              <a:t>1 = not pressed</a:t>
            </a:r>
          </a:p>
          <a:p>
            <a:r>
              <a:rPr lang="en-US" dirty="0" smtClean="0"/>
              <a:t>Digital out (LED)</a:t>
            </a:r>
          </a:p>
          <a:p>
            <a:pPr lvl="1"/>
            <a:r>
              <a:rPr lang="en-US" dirty="0" smtClean="0"/>
              <a:t>0 = off</a:t>
            </a:r>
          </a:p>
          <a:p>
            <a:pPr lvl="1"/>
            <a:r>
              <a:rPr lang="en-US" dirty="0" smtClean="0"/>
              <a:t>1 = on</a:t>
            </a:r>
          </a:p>
          <a:p>
            <a:r>
              <a:rPr lang="en-US" dirty="0" err="1" smtClean="0"/>
              <a:t>Analyse</a:t>
            </a:r>
            <a:r>
              <a:rPr lang="en-US" dirty="0" smtClean="0"/>
              <a:t> how the program works.</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41</a:t>
            </a:fld>
            <a:endParaRPr lang="nl-NL" dirty="0"/>
          </a:p>
        </p:txBody>
      </p:sp>
      <p:pic>
        <p:nvPicPr>
          <p:cNvPr id="3074" name="Picture 2" descr="Y:\PiAndMore10.5\Screenshots\2018-01-31__22-26-1517437569.jpg"/>
          <p:cNvPicPr>
            <a:picLocks noChangeAspect="1" noChangeArrowheads="1"/>
          </p:cNvPicPr>
          <p:nvPr/>
        </p:nvPicPr>
        <p:blipFill>
          <a:blip r:embed="rId3" cstate="print"/>
          <a:srcRect/>
          <a:stretch>
            <a:fillRect/>
          </a:stretch>
        </p:blipFill>
        <p:spPr bwMode="auto">
          <a:xfrm>
            <a:off x="5364088" y="1131590"/>
            <a:ext cx="2352675" cy="1238250"/>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Does it work? (see next slide for help)</a:t>
            </a:r>
            <a:endParaRPr lang="nl-NL" dirty="0"/>
          </a:p>
        </p:txBody>
      </p:sp>
      <p:sp>
        <p:nvSpPr>
          <p:cNvPr id="3" name="Tijdelijke aanduiding voor inhoud 2"/>
          <p:cNvSpPr>
            <a:spLocks noGrp="1"/>
          </p:cNvSpPr>
          <p:nvPr>
            <p:ph idx="1"/>
          </p:nvPr>
        </p:nvSpPr>
        <p:spPr/>
        <p:txBody>
          <a:bodyPr>
            <a:normAutofit/>
          </a:bodyPr>
          <a:lstStyle/>
          <a:p>
            <a:r>
              <a:rPr lang="en-US" dirty="0" smtClean="0"/>
              <a:t>If the LED on the </a:t>
            </a:r>
            <a:r>
              <a:rPr lang="en-US" dirty="0" err="1" smtClean="0"/>
              <a:t>Arduino</a:t>
            </a:r>
            <a:r>
              <a:rPr lang="en-US" dirty="0" smtClean="0"/>
              <a:t> is blinking slowly </a:t>
            </a:r>
            <a:r>
              <a:rPr lang="en-US" b="1" dirty="0" smtClean="0"/>
              <a:t>only then </a:t>
            </a:r>
            <a:r>
              <a:rPr lang="en-US" dirty="0" smtClean="0"/>
              <a:t>the </a:t>
            </a:r>
            <a:r>
              <a:rPr lang="en-US" dirty="0" err="1" smtClean="0"/>
              <a:t>config</a:t>
            </a:r>
            <a:r>
              <a:rPr lang="en-US" dirty="0" smtClean="0"/>
              <a:t> is downloaded and </a:t>
            </a:r>
            <a:r>
              <a:rPr lang="en-US" dirty="0" err="1" smtClean="0"/>
              <a:t>scratchClient</a:t>
            </a:r>
            <a:r>
              <a:rPr lang="en-US" dirty="0" smtClean="0"/>
              <a:t> works.</a:t>
            </a:r>
          </a:p>
          <a:p>
            <a:pPr lvl="1"/>
            <a:r>
              <a:rPr lang="en-US" dirty="0" smtClean="0"/>
              <a:t>It may take 10 seconds after both </a:t>
            </a:r>
            <a:r>
              <a:rPr lang="en-US" dirty="0" err="1" smtClean="0"/>
              <a:t>scratchClient</a:t>
            </a:r>
            <a:r>
              <a:rPr lang="en-US" dirty="0" smtClean="0"/>
              <a:t> and the </a:t>
            </a:r>
            <a:r>
              <a:rPr lang="en-US" dirty="0" err="1" smtClean="0"/>
              <a:t>scratchClient</a:t>
            </a:r>
            <a:r>
              <a:rPr lang="en-US" dirty="0" smtClean="0"/>
              <a:t> extensions in Scratch 2 are loaded before this happens.</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42</a:t>
            </a:fld>
            <a:endParaRPr lang="nl-NL"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05978"/>
            <a:ext cx="8229600" cy="1069628"/>
          </a:xfrm>
        </p:spPr>
        <p:txBody>
          <a:bodyPr>
            <a:normAutofit fontScale="90000"/>
          </a:bodyPr>
          <a:lstStyle/>
          <a:p>
            <a:r>
              <a:rPr lang="en-US" dirty="0" smtClean="0"/>
              <a:t>You can monitor the values that are exchanged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43</a:t>
            </a:fld>
            <a:endParaRPr lang="nl-NL" dirty="0"/>
          </a:p>
        </p:txBody>
      </p:sp>
      <p:pic>
        <p:nvPicPr>
          <p:cNvPr id="2050" name="Picture 2" descr="Y:\PiAndMore10.5\Screenshots\2018-02-06__21-19-1517951997.jpg"/>
          <p:cNvPicPr>
            <a:picLocks noChangeAspect="1" noChangeArrowheads="1"/>
          </p:cNvPicPr>
          <p:nvPr/>
        </p:nvPicPr>
        <p:blipFill>
          <a:blip r:embed="rId2" cstate="print"/>
          <a:srcRect/>
          <a:stretch>
            <a:fillRect/>
          </a:stretch>
        </p:blipFill>
        <p:spPr bwMode="auto">
          <a:xfrm>
            <a:off x="94803" y="1419622"/>
            <a:ext cx="4885815" cy="3316164"/>
          </a:xfrm>
          <a:prstGeom prst="rect">
            <a:avLst/>
          </a:prstGeom>
          <a:noFill/>
          <a:ln w="3175">
            <a:solidFill>
              <a:schemeClr val="accent1"/>
            </a:solidFill>
          </a:ln>
        </p:spPr>
      </p:pic>
      <p:sp>
        <p:nvSpPr>
          <p:cNvPr id="6" name="Tijdelijke aanduiding voor inhoud 2"/>
          <p:cNvSpPr>
            <a:spLocks noGrp="1"/>
          </p:cNvSpPr>
          <p:nvPr>
            <p:ph idx="1"/>
          </p:nvPr>
        </p:nvSpPr>
        <p:spPr>
          <a:xfrm>
            <a:off x="5148064" y="1337518"/>
            <a:ext cx="3826768" cy="3394472"/>
          </a:xfrm>
        </p:spPr>
        <p:txBody>
          <a:bodyPr>
            <a:normAutofit/>
          </a:bodyPr>
          <a:lstStyle/>
          <a:p>
            <a:r>
              <a:rPr lang="en-US" sz="1400" dirty="0" smtClean="0"/>
              <a:t>Together with </a:t>
            </a:r>
            <a:r>
              <a:rPr lang="en-US" sz="1400" dirty="0" err="1" smtClean="0"/>
              <a:t>scratchClient</a:t>
            </a:r>
            <a:r>
              <a:rPr lang="en-US" sz="1400" dirty="0" smtClean="0"/>
              <a:t>, the browser is opened with URL </a:t>
            </a:r>
            <a:r>
              <a:rPr lang="en-US" sz="1400" i="1" dirty="0" smtClean="0"/>
              <a:t>localhost:8080/adapters</a:t>
            </a:r>
          </a:p>
          <a:p>
            <a:r>
              <a:rPr lang="en-US" sz="1400" dirty="0" smtClean="0"/>
              <a:t>Note the input &amp; output directions: </a:t>
            </a:r>
          </a:p>
          <a:p>
            <a:pPr lvl="1"/>
            <a:r>
              <a:rPr lang="en-US" sz="1200" dirty="0" smtClean="0"/>
              <a:t>Output of an adapter is an input for scratch</a:t>
            </a:r>
          </a:p>
          <a:p>
            <a:pPr lvl="1"/>
            <a:r>
              <a:rPr lang="en-US" sz="1200" dirty="0" smtClean="0"/>
              <a:t>Output of scratch is an input for the adapters. </a:t>
            </a:r>
          </a:p>
          <a:p>
            <a:pPr lvl="1"/>
            <a:r>
              <a:rPr lang="en-US" sz="1200" dirty="0" smtClean="0"/>
              <a:t>Hence the names input and output look to be reversed from what is in the </a:t>
            </a:r>
            <a:r>
              <a:rPr lang="en-US" sz="1200" dirty="0" err="1" smtClean="0"/>
              <a:t>config</a:t>
            </a:r>
            <a:r>
              <a:rPr lang="en-US" sz="1200" dirty="0" smtClean="0"/>
              <a:t> file.</a:t>
            </a:r>
          </a:p>
          <a:p>
            <a:pPr lvl="1"/>
            <a:r>
              <a:rPr lang="en-US" sz="1200" dirty="0" smtClean="0"/>
              <a:t>Therefore best refer to the variable names.</a:t>
            </a:r>
          </a:p>
          <a:p>
            <a:r>
              <a:rPr lang="en-US" sz="1400" dirty="0" smtClean="0"/>
              <a:t>You will see that values are only displayed after they have changed (otherwise a question mark (?) is displayed).</a:t>
            </a:r>
          </a:p>
          <a:p>
            <a:r>
              <a:rPr lang="en-US" sz="1400" dirty="0" smtClean="0"/>
              <a:t>Not for now, but you can click the field and type a value which then will be sent in the appropriate direction.</a:t>
            </a:r>
            <a:endParaRPr lang="nl-NL" sz="1400" dirty="0"/>
          </a:p>
        </p:txBody>
      </p:sp>
      <p:sp>
        <p:nvSpPr>
          <p:cNvPr id="7" name="Ovaal 6"/>
          <p:cNvSpPr/>
          <p:nvPr/>
        </p:nvSpPr>
        <p:spPr>
          <a:xfrm>
            <a:off x="69404" y="2595588"/>
            <a:ext cx="1224136" cy="1667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al 8"/>
          <p:cNvSpPr/>
          <p:nvPr/>
        </p:nvSpPr>
        <p:spPr>
          <a:xfrm>
            <a:off x="2627784" y="2597150"/>
            <a:ext cx="1331640" cy="1667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Change the program</a:t>
            </a:r>
            <a:endParaRPr lang="nl-NL" dirty="0"/>
          </a:p>
        </p:txBody>
      </p:sp>
      <p:sp>
        <p:nvSpPr>
          <p:cNvPr id="3" name="Tijdelijke aanduiding voor inhoud 2"/>
          <p:cNvSpPr>
            <a:spLocks noGrp="1"/>
          </p:cNvSpPr>
          <p:nvPr>
            <p:ph idx="1"/>
          </p:nvPr>
        </p:nvSpPr>
        <p:spPr>
          <a:xfrm>
            <a:off x="457200" y="1200151"/>
            <a:ext cx="4618856" cy="3394472"/>
          </a:xfrm>
        </p:spPr>
        <p:txBody>
          <a:bodyPr/>
          <a:lstStyle/>
          <a:p>
            <a:r>
              <a:rPr lang="en-US" dirty="0" smtClean="0"/>
              <a:t>Make a change in the program so that the LED goes on when the button is pressed. </a:t>
            </a:r>
          </a:p>
          <a:p>
            <a:r>
              <a:rPr lang="en-US" dirty="0" smtClean="0"/>
              <a:t>There are (at least) two ways</a:t>
            </a:r>
          </a:p>
          <a:p>
            <a:r>
              <a:rPr lang="en-US" dirty="0" smtClean="0"/>
              <a:t>You need the blocks depicted here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44</a:t>
            </a:fld>
            <a:endParaRPr lang="nl-NL" dirty="0"/>
          </a:p>
        </p:txBody>
      </p:sp>
      <p:pic>
        <p:nvPicPr>
          <p:cNvPr id="4098" name="Picture 2" descr="Y:\PiAndMore10.5\Screenshots\2018-01-31__22-51-1517439102.jpg"/>
          <p:cNvPicPr>
            <a:picLocks noChangeAspect="1" noChangeArrowheads="1"/>
          </p:cNvPicPr>
          <p:nvPr/>
        </p:nvPicPr>
        <p:blipFill>
          <a:blip r:embed="rId2" cstate="print"/>
          <a:srcRect/>
          <a:stretch>
            <a:fillRect/>
          </a:stretch>
        </p:blipFill>
        <p:spPr bwMode="auto">
          <a:xfrm>
            <a:off x="5508104" y="555526"/>
            <a:ext cx="3429000" cy="1476375"/>
          </a:xfrm>
          <a:prstGeom prst="rect">
            <a:avLst/>
          </a:prstGeom>
          <a:noFill/>
        </p:spPr>
      </p:pic>
      <p:pic>
        <p:nvPicPr>
          <p:cNvPr id="4099" name="Picture 3" descr="Y:\PiAndMore10.5\Screenshots\2018-01-31__22-53-1517439230.jpg"/>
          <p:cNvPicPr>
            <a:picLocks noChangeAspect="1" noChangeArrowheads="1"/>
          </p:cNvPicPr>
          <p:nvPr/>
        </p:nvPicPr>
        <p:blipFill>
          <a:blip r:embed="rId3" cstate="print"/>
          <a:srcRect/>
          <a:stretch>
            <a:fillRect/>
          </a:stretch>
        </p:blipFill>
        <p:spPr bwMode="auto">
          <a:xfrm>
            <a:off x="5508104" y="2643758"/>
            <a:ext cx="2105025" cy="1409700"/>
          </a:xfrm>
          <a:prstGeom prst="rect">
            <a:avLst/>
          </a:prstGeom>
          <a:noFill/>
        </p:spPr>
      </p:pic>
      <p:sp>
        <p:nvSpPr>
          <p:cNvPr id="7" name="Tekstvak 6"/>
          <p:cNvSpPr txBox="1"/>
          <p:nvPr/>
        </p:nvSpPr>
        <p:spPr>
          <a:xfrm>
            <a:off x="5508104" y="1995686"/>
            <a:ext cx="2058384" cy="369332"/>
          </a:xfrm>
          <a:prstGeom prst="rect">
            <a:avLst/>
          </a:prstGeom>
          <a:noFill/>
        </p:spPr>
        <p:txBody>
          <a:bodyPr wrap="none" rtlCol="0">
            <a:spAutoFit/>
          </a:bodyPr>
          <a:lstStyle/>
          <a:p>
            <a:r>
              <a:rPr lang="en-US" dirty="0" smtClean="0"/>
              <a:t>Blocks for method 1</a:t>
            </a:r>
            <a:endParaRPr lang="nl-NL" dirty="0"/>
          </a:p>
        </p:txBody>
      </p:sp>
      <p:sp>
        <p:nvSpPr>
          <p:cNvPr id="8" name="Tekstvak 7"/>
          <p:cNvSpPr txBox="1"/>
          <p:nvPr/>
        </p:nvSpPr>
        <p:spPr>
          <a:xfrm>
            <a:off x="5508104" y="4011910"/>
            <a:ext cx="2058384" cy="369332"/>
          </a:xfrm>
          <a:prstGeom prst="rect">
            <a:avLst/>
          </a:prstGeom>
          <a:noFill/>
        </p:spPr>
        <p:txBody>
          <a:bodyPr wrap="none" rtlCol="0">
            <a:spAutoFit/>
          </a:bodyPr>
          <a:lstStyle/>
          <a:p>
            <a:r>
              <a:rPr lang="en-US" dirty="0" smtClean="0"/>
              <a:t>Blocks for method 2</a:t>
            </a:r>
            <a:endParaRPr lang="nl-NL"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What if it does not work?</a:t>
            </a:r>
            <a:endParaRPr lang="nl-NL" dirty="0"/>
          </a:p>
        </p:txBody>
      </p:sp>
      <p:sp>
        <p:nvSpPr>
          <p:cNvPr id="3" name="Tijdelijke aanduiding voor inhoud 2"/>
          <p:cNvSpPr>
            <a:spLocks noGrp="1"/>
          </p:cNvSpPr>
          <p:nvPr>
            <p:ph idx="1"/>
          </p:nvPr>
        </p:nvSpPr>
        <p:spPr/>
        <p:txBody>
          <a:bodyPr>
            <a:normAutofit/>
          </a:bodyPr>
          <a:lstStyle/>
          <a:p>
            <a:r>
              <a:rPr lang="en-US" dirty="0" smtClean="0"/>
              <a:t>Check whether you have multiple Scratch instances open</a:t>
            </a:r>
          </a:p>
          <a:p>
            <a:pPr lvl="1"/>
            <a:r>
              <a:rPr lang="en-US" dirty="0" err="1" smtClean="0"/>
              <a:t>scratchClient</a:t>
            </a:r>
            <a:r>
              <a:rPr lang="en-US" dirty="0" smtClean="0"/>
              <a:t> can only work with one Scratch at a time (regardless of being Scratch 1.4 or Scratch 2).</a:t>
            </a:r>
          </a:p>
          <a:p>
            <a:r>
              <a:rPr lang="en-US" dirty="0" smtClean="0"/>
              <a:t>Check if the blue LED on the </a:t>
            </a:r>
            <a:r>
              <a:rPr lang="en-US" dirty="0" err="1" smtClean="0"/>
              <a:t>Arduino</a:t>
            </a:r>
            <a:r>
              <a:rPr lang="en-US" dirty="0" smtClean="0"/>
              <a:t> </a:t>
            </a:r>
            <a:r>
              <a:rPr lang="en-US" dirty="0" err="1" smtClean="0"/>
              <a:t>Nano</a:t>
            </a:r>
            <a:r>
              <a:rPr lang="en-US" dirty="0" smtClean="0"/>
              <a:t> is blinking </a:t>
            </a:r>
            <a:r>
              <a:rPr lang="en-US" i="1" dirty="0" smtClean="0"/>
              <a:t>slowly</a:t>
            </a:r>
            <a:r>
              <a:rPr lang="en-US" dirty="0" smtClean="0"/>
              <a:t>.</a:t>
            </a:r>
          </a:p>
          <a:p>
            <a:r>
              <a:rPr lang="en-US" dirty="0" smtClean="0"/>
              <a:t>Sometimes, especially after reboot, if everything seems fine, disconnecting and reconnecting the </a:t>
            </a:r>
            <a:r>
              <a:rPr lang="en-US" dirty="0" err="1" smtClean="0"/>
              <a:t>Arduino</a:t>
            </a:r>
            <a:r>
              <a:rPr lang="en-US" dirty="0" smtClean="0"/>
              <a:t> </a:t>
            </a:r>
            <a:r>
              <a:rPr lang="en-US" dirty="0" err="1" smtClean="0"/>
              <a:t>Nano</a:t>
            </a:r>
            <a:r>
              <a:rPr lang="en-US" dirty="0" smtClean="0"/>
              <a:t> may </a:t>
            </a:r>
            <a:r>
              <a:rPr lang="en-US" dirty="0" smtClean="0"/>
              <a:t>help.</a:t>
            </a:r>
          </a:p>
          <a:p>
            <a:r>
              <a:rPr lang="en-US" dirty="0" smtClean="0"/>
              <a:t>Try monitoring the </a:t>
            </a:r>
            <a:r>
              <a:rPr lang="en-US" dirty="0" smtClean="0"/>
              <a:t>variables, see before.</a:t>
            </a:r>
            <a:endParaRPr lang="en-US"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45</a:t>
            </a:fld>
            <a:endParaRPr lang="nl-NL"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One reminder …</a:t>
            </a:r>
            <a:endParaRPr lang="nl-NL" dirty="0"/>
          </a:p>
        </p:txBody>
      </p:sp>
      <p:sp>
        <p:nvSpPr>
          <p:cNvPr id="3" name="Tijdelijke aanduiding voor inhoud 2"/>
          <p:cNvSpPr>
            <a:spLocks noGrp="1"/>
          </p:cNvSpPr>
          <p:nvPr>
            <p:ph idx="1"/>
          </p:nvPr>
        </p:nvSpPr>
        <p:spPr>
          <a:xfrm>
            <a:off x="457200" y="987574"/>
            <a:ext cx="8229600" cy="3816424"/>
          </a:xfrm>
        </p:spPr>
        <p:txBody>
          <a:bodyPr>
            <a:normAutofit fontScale="77500" lnSpcReduction="20000"/>
          </a:bodyPr>
          <a:lstStyle/>
          <a:p>
            <a:r>
              <a:rPr lang="en-US" dirty="0" smtClean="0"/>
              <a:t>Save your Scratch program regularly. Otherwise it will be lost on power out.</a:t>
            </a:r>
          </a:p>
          <a:p>
            <a:pPr lvl="1"/>
            <a:r>
              <a:rPr lang="en-US" dirty="0" smtClean="0"/>
              <a:t>Power out can easily happen since you are pulling cables and may impact the power connector in the Raspberry Pi.</a:t>
            </a:r>
          </a:p>
          <a:p>
            <a:r>
              <a:rPr lang="en-US" dirty="0" smtClean="0"/>
              <a:t>Here come some current Scratch 2 anomalies on </a:t>
            </a:r>
            <a:r>
              <a:rPr lang="en-US" dirty="0" err="1" smtClean="0"/>
              <a:t>RPi</a:t>
            </a:r>
            <a:endParaRPr lang="en-US" dirty="0" smtClean="0"/>
          </a:p>
          <a:p>
            <a:pPr lvl="1"/>
            <a:r>
              <a:rPr lang="en-US" dirty="0" smtClean="0"/>
              <a:t>You should </a:t>
            </a:r>
            <a:r>
              <a:rPr lang="en-US" b="1" dirty="0" smtClean="0"/>
              <a:t>not</a:t>
            </a:r>
            <a:r>
              <a:rPr lang="en-US" dirty="0" smtClean="0"/>
              <a:t> use spaces in filenames (if you do, they will be removed)</a:t>
            </a:r>
          </a:p>
          <a:p>
            <a:pPr lvl="1"/>
            <a:r>
              <a:rPr lang="en-US" dirty="0" smtClean="0"/>
              <a:t>Scratch 2 forgets the folder where the file was opened from (Desktop). Just save it in</a:t>
            </a:r>
            <a:r>
              <a:rPr lang="en-US" i="1" dirty="0" smtClean="0"/>
              <a:t> /home/pi </a:t>
            </a:r>
            <a:r>
              <a:rPr lang="en-US" dirty="0" smtClean="0"/>
              <a:t>as Scratch proposes</a:t>
            </a:r>
          </a:p>
          <a:p>
            <a:pPr lvl="1"/>
            <a:r>
              <a:rPr lang="en-US" dirty="0" smtClean="0"/>
              <a:t>Scratch 2 will save it with a </a:t>
            </a:r>
            <a:r>
              <a:rPr lang="en-US" i="1" dirty="0" smtClean="0"/>
              <a:t>.</a:t>
            </a:r>
            <a:r>
              <a:rPr lang="en-US" i="1" dirty="0" err="1" smtClean="0"/>
              <a:t>sbx</a:t>
            </a:r>
            <a:r>
              <a:rPr lang="en-US" i="1" dirty="0" smtClean="0"/>
              <a:t> </a:t>
            </a:r>
            <a:r>
              <a:rPr lang="en-US" dirty="0" smtClean="0"/>
              <a:t>extension regardless what you specify.</a:t>
            </a:r>
          </a:p>
          <a:p>
            <a:r>
              <a:rPr lang="en-US" dirty="0" smtClean="0"/>
              <a:t>Hence once after power up</a:t>
            </a:r>
          </a:p>
          <a:p>
            <a:pPr lvl="1"/>
            <a:r>
              <a:rPr lang="en-US" dirty="0" smtClean="0"/>
              <a:t>On the desktop, </a:t>
            </a:r>
            <a:r>
              <a:rPr lang="en-US" dirty="0" err="1" smtClean="0"/>
              <a:t>doubleclick</a:t>
            </a:r>
            <a:r>
              <a:rPr lang="en-US" dirty="0" smtClean="0"/>
              <a:t> </a:t>
            </a:r>
            <a:r>
              <a:rPr lang="en-US" i="1" dirty="0" smtClean="0"/>
              <a:t>CleanUpScratchFiles.sh</a:t>
            </a:r>
          </a:p>
          <a:p>
            <a:pPr lvl="1"/>
            <a:r>
              <a:rPr lang="en-US" dirty="0" smtClean="0"/>
              <a:t>You can minimize the window, but let it run forever</a:t>
            </a:r>
          </a:p>
          <a:p>
            <a:pPr lvl="1"/>
            <a:r>
              <a:rPr lang="en-US" dirty="0" smtClean="0"/>
              <a:t>This will permanently monitor the folder </a:t>
            </a:r>
            <a:r>
              <a:rPr lang="en-US" i="1" dirty="0" smtClean="0"/>
              <a:t>/home/pi</a:t>
            </a:r>
            <a:r>
              <a:rPr lang="en-US" dirty="0" smtClean="0"/>
              <a:t>, and</a:t>
            </a:r>
          </a:p>
          <a:p>
            <a:pPr lvl="2"/>
            <a:r>
              <a:rPr lang="en-US" dirty="0" smtClean="0"/>
              <a:t>Move all files with </a:t>
            </a:r>
            <a:r>
              <a:rPr lang="en-US" i="1" dirty="0" smtClean="0"/>
              <a:t>.</a:t>
            </a:r>
            <a:r>
              <a:rPr lang="en-US" i="1" dirty="0" err="1" smtClean="0"/>
              <a:t>sbx</a:t>
            </a:r>
            <a:r>
              <a:rPr lang="en-US" i="1" dirty="0" smtClean="0"/>
              <a:t> </a:t>
            </a:r>
            <a:r>
              <a:rPr lang="en-US" dirty="0" smtClean="0"/>
              <a:t>to the desktop as </a:t>
            </a:r>
            <a:r>
              <a:rPr lang="en-US" i="1" dirty="0" smtClean="0"/>
              <a:t>.sb2 </a:t>
            </a:r>
            <a:r>
              <a:rPr lang="en-US" dirty="0" smtClean="0"/>
              <a:t>files</a:t>
            </a:r>
          </a:p>
          <a:p>
            <a:pPr lvl="2"/>
            <a:r>
              <a:rPr lang="en-US" dirty="0" smtClean="0"/>
              <a:t>Any spaces in filenames are removed</a:t>
            </a:r>
          </a:p>
          <a:p>
            <a:pPr lvl="2"/>
            <a:r>
              <a:rPr lang="en-US" dirty="0" smtClean="0"/>
              <a:t>If there is already such a file on the desktop, it will be moved to the folder </a:t>
            </a:r>
            <a:br>
              <a:rPr lang="en-US" dirty="0" smtClean="0"/>
            </a:br>
            <a:r>
              <a:rPr lang="en-US" dirty="0" err="1" smtClean="0"/>
              <a:t>ScratchProgramsBackup</a:t>
            </a:r>
            <a:r>
              <a:rPr lang="en-US" dirty="0" smtClean="0"/>
              <a:t> on the desktop</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46</a:t>
            </a:fld>
            <a:endParaRPr lang="nl-NL" dirty="0"/>
          </a:p>
        </p:txBody>
      </p:sp>
      <p:pic>
        <p:nvPicPr>
          <p:cNvPr id="4098" name="Picture 2" descr="Y:\PiAndMore10.5\Screenshots\2018-02-05__20-17-1517861874.jpg"/>
          <p:cNvPicPr>
            <a:picLocks noChangeAspect="1" noChangeArrowheads="1"/>
          </p:cNvPicPr>
          <p:nvPr/>
        </p:nvPicPr>
        <p:blipFill>
          <a:blip r:embed="rId3" cstate="print"/>
          <a:srcRect l="57240" r="23060" b="19244"/>
          <a:stretch>
            <a:fillRect/>
          </a:stretch>
        </p:blipFill>
        <p:spPr bwMode="auto">
          <a:xfrm>
            <a:off x="5580112" y="3003798"/>
            <a:ext cx="1152128" cy="1030734"/>
          </a:xfrm>
          <a:prstGeom prst="rect">
            <a:avLst/>
          </a:prstGeom>
          <a:noFill/>
        </p:spPr>
      </p:pic>
      <p:pic>
        <p:nvPicPr>
          <p:cNvPr id="4099" name="Picture 3" descr="Y:\PiAndMore10.5\Screenshots\2018-02-05__20-17-1517861874.jpg"/>
          <p:cNvPicPr>
            <a:picLocks noChangeAspect="1" noChangeArrowheads="1"/>
          </p:cNvPicPr>
          <p:nvPr/>
        </p:nvPicPr>
        <p:blipFill>
          <a:blip r:embed="rId3" cstate="print"/>
          <a:srcRect l="76695" r="4836" b="17015"/>
          <a:stretch>
            <a:fillRect/>
          </a:stretch>
        </p:blipFill>
        <p:spPr bwMode="auto">
          <a:xfrm>
            <a:off x="6804248" y="3651870"/>
            <a:ext cx="1080120" cy="1059185"/>
          </a:xfrm>
          <a:prstGeom prst="rect">
            <a:avLst/>
          </a:prstGeom>
          <a:noFill/>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a:bodyPr>
          <a:lstStyle/>
          <a:p>
            <a:pPr algn="ctr"/>
            <a:r>
              <a:rPr lang="en-US" dirty="0" smtClean="0"/>
              <a:t>Part 6: Adding the Big Green LED</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47</a:t>
            </a:fld>
            <a:endParaRPr lang="nl-NL"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M5810video\Documents\Weekendschool\Pi And More\PiAndMore WS - 2 -Green LED_bb.jpg"/>
          <p:cNvPicPr>
            <a:picLocks noChangeAspect="1" noChangeArrowheads="1"/>
          </p:cNvPicPr>
          <p:nvPr/>
        </p:nvPicPr>
        <p:blipFill>
          <a:blip r:embed="rId3" cstate="print"/>
          <a:srcRect/>
          <a:stretch>
            <a:fillRect/>
          </a:stretch>
        </p:blipFill>
        <p:spPr bwMode="auto">
          <a:xfrm>
            <a:off x="0" y="1100112"/>
            <a:ext cx="5223154" cy="3529990"/>
          </a:xfrm>
          <a:prstGeom prst="rect">
            <a:avLst/>
          </a:prstGeom>
          <a:noFill/>
        </p:spPr>
      </p:pic>
      <p:sp>
        <p:nvSpPr>
          <p:cNvPr id="2" name="Titel 1"/>
          <p:cNvSpPr>
            <a:spLocks noGrp="1"/>
          </p:cNvSpPr>
          <p:nvPr>
            <p:ph type="title"/>
          </p:nvPr>
        </p:nvSpPr>
        <p:spPr/>
        <p:txBody>
          <a:bodyPr/>
          <a:lstStyle/>
          <a:p>
            <a:r>
              <a:rPr lang="en-US" dirty="0" smtClean="0"/>
              <a:t>Adding the green LED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48</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2483768"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Check and reconnect</a:t>
            </a:r>
            <a:endParaRPr lang="nl-NL" dirty="0"/>
          </a:p>
        </p:txBody>
      </p:sp>
      <p:sp>
        <p:nvSpPr>
          <p:cNvPr id="3" name="Tijdelijke aanduiding voor inhoud 2"/>
          <p:cNvSpPr>
            <a:spLocks noGrp="1"/>
          </p:cNvSpPr>
          <p:nvPr>
            <p:ph idx="1"/>
          </p:nvPr>
        </p:nvSpPr>
        <p:spPr/>
        <p:txBody>
          <a:bodyPr/>
          <a:lstStyle/>
          <a:p>
            <a:r>
              <a:rPr lang="en-US" dirty="0" smtClean="0"/>
              <a:t>Check the correct wiring</a:t>
            </a:r>
          </a:p>
          <a:p>
            <a:r>
              <a:rPr lang="en-US" dirty="0" smtClean="0"/>
              <a:t>Switch on the 9V power</a:t>
            </a:r>
          </a:p>
          <a:p>
            <a:r>
              <a:rPr lang="en-US" dirty="0" smtClean="0"/>
              <a:t>Connect the USB cable again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49</a:t>
            </a:fld>
            <a:endParaRPr lang="nl-NL"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Objectives</a:t>
            </a:r>
            <a:endParaRPr lang="nl-NL" dirty="0"/>
          </a:p>
        </p:txBody>
      </p:sp>
      <p:sp>
        <p:nvSpPr>
          <p:cNvPr id="3" name="Tijdelijke aanduiding voor inhoud 2"/>
          <p:cNvSpPr>
            <a:spLocks noGrp="1"/>
          </p:cNvSpPr>
          <p:nvPr>
            <p:ph idx="1"/>
          </p:nvPr>
        </p:nvSpPr>
        <p:spPr>
          <a:xfrm>
            <a:off x="457200" y="987574"/>
            <a:ext cx="8229600" cy="3607049"/>
          </a:xfrm>
        </p:spPr>
        <p:txBody>
          <a:bodyPr>
            <a:normAutofit fontScale="70000" lnSpcReduction="20000"/>
          </a:bodyPr>
          <a:lstStyle/>
          <a:p>
            <a:r>
              <a:rPr lang="en-US" dirty="0" smtClean="0"/>
              <a:t>At the end of today you should be able to do a few of these items:</a:t>
            </a:r>
          </a:p>
          <a:p>
            <a:pPr lvl="1"/>
            <a:r>
              <a:rPr lang="en-US" dirty="0" smtClean="0"/>
              <a:t>Reproduce the setup at home (provided you have the hardware </a:t>
            </a:r>
            <a:r>
              <a:rPr lang="en-US" dirty="0" smtClean="0">
                <a:sym typeface="Wingdings" pitchFamily="2" charset="2"/>
              </a:rPr>
              <a:t> )</a:t>
            </a:r>
          </a:p>
          <a:p>
            <a:pPr lvl="2"/>
            <a:r>
              <a:rPr lang="en-US" dirty="0" smtClean="0">
                <a:sym typeface="Wingdings" pitchFamily="2" charset="2"/>
              </a:rPr>
              <a:t>You can get all files via </a:t>
            </a:r>
            <a:r>
              <a:rPr lang="en-US" dirty="0" smtClean="0">
                <a:sym typeface="Wingdings" pitchFamily="2" charset="2"/>
                <a:hlinkClick r:id="rId3"/>
              </a:rPr>
              <a:t>https://github.com/hansdejongehv/Weekendschool-PiAndMore</a:t>
            </a:r>
            <a:endParaRPr lang="en-US" dirty="0" smtClean="0">
              <a:sym typeface="Wingdings" pitchFamily="2" charset="2"/>
            </a:endParaRPr>
          </a:p>
          <a:p>
            <a:pPr lvl="2"/>
            <a:r>
              <a:rPr lang="en-US" dirty="0" smtClean="0">
                <a:sym typeface="Wingdings" pitchFamily="2" charset="2"/>
              </a:rPr>
              <a:t>Or go to </a:t>
            </a:r>
            <a:r>
              <a:rPr lang="en-US" dirty="0" smtClean="0">
                <a:sym typeface="Wingdings" pitchFamily="2" charset="2"/>
                <a:hlinkClick r:id="rId4"/>
              </a:rPr>
              <a:t>www.github.com</a:t>
            </a:r>
            <a:r>
              <a:rPr lang="en-US" dirty="0" smtClean="0">
                <a:sym typeface="Wingdings" pitchFamily="2" charset="2"/>
              </a:rPr>
              <a:t> and search for </a:t>
            </a:r>
            <a:r>
              <a:rPr lang="en-US" i="1" dirty="0" err="1" smtClean="0">
                <a:sym typeface="Wingdings" pitchFamily="2" charset="2"/>
              </a:rPr>
              <a:t>piandmore</a:t>
            </a:r>
            <a:r>
              <a:rPr lang="en-US" i="1" dirty="0" smtClean="0">
                <a:sym typeface="Wingdings" pitchFamily="2" charset="2"/>
              </a:rPr>
              <a:t> </a:t>
            </a:r>
          </a:p>
          <a:p>
            <a:pPr lvl="1"/>
            <a:r>
              <a:rPr lang="en-US" dirty="0" smtClean="0">
                <a:sym typeface="Wingdings" pitchFamily="2" charset="2"/>
              </a:rPr>
              <a:t>Understand (depending on how far you get and how deep you dive in)</a:t>
            </a:r>
          </a:p>
          <a:p>
            <a:pPr lvl="2"/>
            <a:r>
              <a:rPr lang="en-US" dirty="0" smtClean="0">
                <a:sym typeface="Wingdings" pitchFamily="2" charset="2"/>
              </a:rPr>
              <a:t>Digital output (e.g. lighting a LED)</a:t>
            </a:r>
          </a:p>
          <a:p>
            <a:pPr lvl="2"/>
            <a:r>
              <a:rPr lang="en-US" dirty="0" smtClean="0"/>
              <a:t>Digital input (e.g. sensing a button)</a:t>
            </a:r>
          </a:p>
          <a:p>
            <a:pPr lvl="2"/>
            <a:r>
              <a:rPr lang="en-US" dirty="0" smtClean="0"/>
              <a:t>Analog input (e.g. from a potentiometer)</a:t>
            </a:r>
          </a:p>
          <a:p>
            <a:pPr lvl="2"/>
            <a:r>
              <a:rPr lang="en-US" dirty="0" smtClean="0"/>
              <a:t>Pulse Width Modulation (PWM) </a:t>
            </a:r>
          </a:p>
          <a:p>
            <a:pPr lvl="3"/>
            <a:r>
              <a:rPr lang="en-US" dirty="0" smtClean="0"/>
              <a:t>For dimming LEDs</a:t>
            </a:r>
          </a:p>
          <a:p>
            <a:pPr lvl="3"/>
            <a:r>
              <a:rPr lang="en-US" dirty="0" smtClean="0"/>
              <a:t>For controlling servos</a:t>
            </a:r>
          </a:p>
          <a:p>
            <a:pPr lvl="3"/>
            <a:r>
              <a:rPr lang="en-US" dirty="0" smtClean="0"/>
              <a:t>For sounding a buzzer</a:t>
            </a:r>
          </a:p>
          <a:p>
            <a:pPr lvl="1"/>
            <a:r>
              <a:rPr lang="en-US" dirty="0" smtClean="0"/>
              <a:t>Understand what all the resistors are for</a:t>
            </a:r>
          </a:p>
          <a:p>
            <a:pPr lvl="1"/>
            <a:r>
              <a:rPr lang="en-US" dirty="0" smtClean="0"/>
              <a:t>Be able to configure and run </a:t>
            </a:r>
            <a:r>
              <a:rPr lang="en-US" dirty="0" err="1" smtClean="0"/>
              <a:t>scratchClient</a:t>
            </a:r>
            <a:endParaRPr lang="en-US" dirty="0" smtClean="0"/>
          </a:p>
          <a:p>
            <a:pPr lvl="1"/>
            <a:r>
              <a:rPr lang="en-US" dirty="0" smtClean="0"/>
              <a:t>Program Scratch to control the physical input and output</a:t>
            </a:r>
          </a:p>
          <a:p>
            <a:pPr lvl="1"/>
            <a:r>
              <a:rPr lang="en-US" dirty="0" smtClean="0"/>
              <a:t>Monitoring the inputs and outputs</a:t>
            </a:r>
          </a:p>
          <a:p>
            <a:r>
              <a:rPr lang="en-US" b="1" dirty="0" smtClean="0"/>
              <a:t>Have fun!</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a:t>
            </a:fld>
            <a:endParaRPr lang="nl-NL"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05978"/>
            <a:ext cx="8229600" cy="1069627"/>
          </a:xfrm>
        </p:spPr>
        <p:txBody>
          <a:bodyPr>
            <a:normAutofit fontScale="90000"/>
          </a:bodyPr>
          <a:lstStyle/>
          <a:p>
            <a:r>
              <a:rPr lang="en-US" dirty="0" smtClean="0"/>
              <a:t>Update the </a:t>
            </a:r>
            <a:r>
              <a:rPr lang="en-US" dirty="0" err="1" smtClean="0"/>
              <a:t>config</a:t>
            </a:r>
            <a:r>
              <a:rPr lang="en-US" dirty="0" smtClean="0"/>
              <a:t> file and restart </a:t>
            </a:r>
            <a:r>
              <a:rPr lang="en-US" dirty="0" err="1" smtClean="0"/>
              <a:t>scratchClient</a:t>
            </a:r>
            <a:endParaRPr lang="nl-NL" dirty="0"/>
          </a:p>
        </p:txBody>
      </p:sp>
      <p:sp>
        <p:nvSpPr>
          <p:cNvPr id="3" name="Tijdelijke aanduiding voor inhoud 2"/>
          <p:cNvSpPr>
            <a:spLocks noGrp="1"/>
          </p:cNvSpPr>
          <p:nvPr>
            <p:ph idx="1"/>
          </p:nvPr>
        </p:nvSpPr>
        <p:spPr>
          <a:xfrm>
            <a:off x="457200" y="1419621"/>
            <a:ext cx="8229600" cy="3175001"/>
          </a:xfrm>
        </p:spPr>
        <p:txBody>
          <a:bodyPr>
            <a:normAutofit fontScale="85000" lnSpcReduction="20000"/>
          </a:bodyPr>
          <a:lstStyle/>
          <a:p>
            <a:r>
              <a:rPr lang="en-US" dirty="0" smtClean="0"/>
              <a:t>Use the </a:t>
            </a:r>
            <a:r>
              <a:rPr lang="en-US" dirty="0" err="1" smtClean="0"/>
              <a:t>config</a:t>
            </a:r>
            <a:r>
              <a:rPr lang="en-US" dirty="0" smtClean="0"/>
              <a:t> tool (which should still be open)</a:t>
            </a:r>
          </a:p>
          <a:p>
            <a:r>
              <a:rPr lang="en-US" dirty="0" smtClean="0"/>
              <a:t>Define an output (direction: out, function: output) on pin 2 and call it </a:t>
            </a:r>
            <a:r>
              <a:rPr lang="en-US" i="1" dirty="0" err="1" smtClean="0"/>
              <a:t>BigGreenLED</a:t>
            </a:r>
            <a:endParaRPr lang="en-US" i="1" dirty="0" smtClean="0"/>
          </a:p>
          <a:p>
            <a:r>
              <a:rPr lang="en-US" dirty="0" smtClean="0"/>
              <a:t>Save the </a:t>
            </a:r>
            <a:r>
              <a:rPr lang="en-US" dirty="0" err="1" smtClean="0"/>
              <a:t>config</a:t>
            </a:r>
            <a:r>
              <a:rPr lang="en-US" dirty="0" smtClean="0"/>
              <a:t> file (and leave the tool still open)</a:t>
            </a:r>
          </a:p>
          <a:p>
            <a:r>
              <a:rPr lang="en-US" dirty="0" err="1" smtClean="0"/>
              <a:t>Doubleclick</a:t>
            </a:r>
            <a:r>
              <a:rPr lang="en-US" dirty="0" smtClean="0"/>
              <a:t> PiAndMoreConfig.scl on the </a:t>
            </a:r>
            <a:r>
              <a:rPr lang="en-US" dirty="0" smtClean="0"/>
              <a:t>desktop again</a:t>
            </a:r>
            <a:endParaRPr lang="en-US" dirty="0" smtClean="0"/>
          </a:p>
          <a:p>
            <a:r>
              <a:rPr lang="en-US" dirty="0" smtClean="0"/>
              <a:t>This will stop the previous instance of </a:t>
            </a:r>
            <a:r>
              <a:rPr lang="en-US" dirty="0" err="1" smtClean="0"/>
              <a:t>scratchClient</a:t>
            </a:r>
            <a:r>
              <a:rPr lang="en-US" dirty="0" smtClean="0"/>
              <a:t> </a:t>
            </a:r>
            <a:br>
              <a:rPr lang="en-US" dirty="0" smtClean="0"/>
            </a:br>
            <a:r>
              <a:rPr lang="en-US" dirty="0" smtClean="0"/>
              <a:t>and restart with the updated configuration.</a:t>
            </a:r>
          </a:p>
          <a:p>
            <a:r>
              <a:rPr lang="en-US" dirty="0" smtClean="0"/>
              <a:t>Save the scratch file, and reopen it. Note, it may appear </a:t>
            </a:r>
            <a:br>
              <a:rPr lang="en-US" dirty="0" smtClean="0"/>
            </a:br>
            <a:r>
              <a:rPr lang="en-US" dirty="0" smtClean="0"/>
              <a:t>at another place then where it was.</a:t>
            </a:r>
          </a:p>
          <a:p>
            <a:r>
              <a:rPr lang="en-US" dirty="0" smtClean="0"/>
              <a:t>You will see </a:t>
            </a:r>
            <a:r>
              <a:rPr lang="en-US" dirty="0" smtClean="0"/>
              <a:t>the </a:t>
            </a:r>
            <a:r>
              <a:rPr lang="en-US" dirty="0" smtClean="0"/>
              <a:t>new block for </a:t>
            </a:r>
            <a:r>
              <a:rPr lang="en-US" dirty="0" err="1" smtClean="0"/>
              <a:t>BigGreenLed</a:t>
            </a:r>
            <a:r>
              <a:rPr lang="en-US" dirty="0" smtClean="0"/>
              <a:t> in the </a:t>
            </a:r>
            <a:br>
              <a:rPr lang="en-US" dirty="0" smtClean="0"/>
            </a:br>
            <a:r>
              <a:rPr lang="en-US" i="1" dirty="0" smtClean="0"/>
              <a:t>More Blocks </a:t>
            </a:r>
            <a:r>
              <a:rPr lang="en-US" dirty="0" smtClean="0"/>
              <a:t>section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50</a:t>
            </a:fld>
            <a:endParaRPr lang="nl-NL" dirty="0"/>
          </a:p>
        </p:txBody>
      </p:sp>
      <p:pic>
        <p:nvPicPr>
          <p:cNvPr id="5" name="Picture 2" descr="Y:\PiAndMore10.5\Screenshots\2018-02-05__20-17-1517861874.jpg"/>
          <p:cNvPicPr>
            <a:picLocks noChangeAspect="1" noChangeArrowheads="1"/>
          </p:cNvPicPr>
          <p:nvPr/>
        </p:nvPicPr>
        <p:blipFill>
          <a:blip r:embed="rId3" cstate="print"/>
          <a:srcRect l="38210" r="41775" b="19048"/>
          <a:stretch>
            <a:fillRect/>
          </a:stretch>
        </p:blipFill>
        <p:spPr bwMode="auto">
          <a:xfrm>
            <a:off x="7164288" y="3363838"/>
            <a:ext cx="1386802" cy="1224136"/>
          </a:xfrm>
          <a:prstGeom prst="rect">
            <a:avLst/>
          </a:prstGeom>
          <a:noFill/>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Update Scratch</a:t>
            </a:r>
            <a:endParaRPr lang="nl-NL" dirty="0"/>
          </a:p>
        </p:txBody>
      </p:sp>
      <p:sp>
        <p:nvSpPr>
          <p:cNvPr id="3" name="Tijdelijke aanduiding voor inhoud 2"/>
          <p:cNvSpPr>
            <a:spLocks noGrp="1"/>
          </p:cNvSpPr>
          <p:nvPr>
            <p:ph idx="1"/>
          </p:nvPr>
        </p:nvSpPr>
        <p:spPr>
          <a:xfrm>
            <a:off x="457200" y="1200151"/>
            <a:ext cx="4042792" cy="3394472"/>
          </a:xfrm>
        </p:spPr>
        <p:txBody>
          <a:bodyPr>
            <a:normAutofit/>
          </a:bodyPr>
          <a:lstStyle/>
          <a:p>
            <a:r>
              <a:rPr lang="en-US" dirty="0" smtClean="0"/>
              <a:t>Add code that does this:</a:t>
            </a:r>
          </a:p>
          <a:p>
            <a:pPr lvl="1"/>
            <a:r>
              <a:rPr lang="en-US" dirty="0" smtClean="0"/>
              <a:t>Press button: LED goes on</a:t>
            </a:r>
          </a:p>
          <a:p>
            <a:pPr lvl="1"/>
            <a:r>
              <a:rPr lang="en-US" dirty="0" smtClean="0"/>
              <a:t>Press once more: LED goes off</a:t>
            </a:r>
          </a:p>
          <a:p>
            <a:r>
              <a:rPr lang="en-US" dirty="0" smtClean="0"/>
              <a:t>You need these program elements.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51</a:t>
            </a:fld>
            <a:endParaRPr lang="nl-NL" dirty="0"/>
          </a:p>
        </p:txBody>
      </p:sp>
      <p:cxnSp>
        <p:nvCxnSpPr>
          <p:cNvPr id="6" name="Rechte verbindingslijn met pijl 5"/>
          <p:cNvCxnSpPr/>
          <p:nvPr/>
        </p:nvCxnSpPr>
        <p:spPr>
          <a:xfrm>
            <a:off x="2195736" y="3003798"/>
            <a:ext cx="2448272"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3074" name="Picture 2" descr="Y:\PiAndMore10.5\Screenshots\2018-02-06__22-53-1517957599.jpg"/>
          <p:cNvPicPr>
            <a:picLocks noChangeAspect="1" noChangeArrowheads="1"/>
          </p:cNvPicPr>
          <p:nvPr/>
        </p:nvPicPr>
        <p:blipFill>
          <a:blip r:embed="rId3" cstate="print"/>
          <a:srcRect/>
          <a:stretch>
            <a:fillRect/>
          </a:stretch>
        </p:blipFill>
        <p:spPr bwMode="auto">
          <a:xfrm>
            <a:off x="4716016" y="987574"/>
            <a:ext cx="3571875" cy="2362200"/>
          </a:xfrm>
          <a:prstGeom prst="rect">
            <a:avLst/>
          </a:prstGeo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This is the end of the beginners level</a:t>
            </a:r>
            <a:endParaRPr lang="nl-NL" dirty="0"/>
          </a:p>
        </p:txBody>
      </p:sp>
      <p:sp>
        <p:nvSpPr>
          <p:cNvPr id="3" name="Tijdelijke aanduiding voor inhoud 2"/>
          <p:cNvSpPr>
            <a:spLocks noGrp="1"/>
          </p:cNvSpPr>
          <p:nvPr>
            <p:ph idx="1"/>
          </p:nvPr>
        </p:nvSpPr>
        <p:spPr/>
        <p:txBody>
          <a:bodyPr>
            <a:normAutofit fontScale="77500" lnSpcReduction="20000"/>
          </a:bodyPr>
          <a:lstStyle/>
          <a:p>
            <a:r>
              <a:rPr lang="en-US" dirty="0" smtClean="0"/>
              <a:t>You got </a:t>
            </a:r>
            <a:r>
              <a:rPr lang="en-US" i="1" dirty="0" smtClean="0"/>
              <a:t>digital out </a:t>
            </a:r>
            <a:r>
              <a:rPr lang="en-US" dirty="0" smtClean="0"/>
              <a:t>(LED) and </a:t>
            </a:r>
            <a:r>
              <a:rPr lang="en-US" i="1" dirty="0" smtClean="0"/>
              <a:t>digital in </a:t>
            </a:r>
            <a:r>
              <a:rPr lang="en-US" dirty="0" smtClean="0"/>
              <a:t>(a button) working</a:t>
            </a:r>
          </a:p>
          <a:p>
            <a:r>
              <a:rPr lang="en-US" dirty="0" smtClean="0"/>
              <a:t>You know how to work with </a:t>
            </a:r>
            <a:r>
              <a:rPr lang="en-US" dirty="0" err="1" smtClean="0"/>
              <a:t>scratchClient</a:t>
            </a:r>
            <a:r>
              <a:rPr lang="en-US" dirty="0" smtClean="0"/>
              <a:t> and Scratch 2</a:t>
            </a:r>
          </a:p>
          <a:p>
            <a:r>
              <a:rPr lang="en-US" dirty="0" smtClean="0"/>
              <a:t>You know how to configure </a:t>
            </a:r>
            <a:r>
              <a:rPr lang="en-US" dirty="0" err="1" smtClean="0"/>
              <a:t>scratchClient</a:t>
            </a:r>
            <a:endParaRPr lang="en-US" dirty="0" smtClean="0"/>
          </a:p>
          <a:p>
            <a:r>
              <a:rPr lang="en-US" dirty="0" smtClean="0"/>
              <a:t>If you want and have time you can </a:t>
            </a:r>
          </a:p>
          <a:p>
            <a:pPr lvl="1"/>
            <a:r>
              <a:rPr lang="en-US" dirty="0" smtClean="0"/>
              <a:t>Look at some of the yellow slides if you skipped them earlier</a:t>
            </a:r>
          </a:p>
          <a:p>
            <a:pPr lvl="1"/>
            <a:r>
              <a:rPr lang="en-US" dirty="0" smtClean="0"/>
              <a:t>Continue with one of the next levels</a:t>
            </a:r>
          </a:p>
          <a:p>
            <a:pPr lvl="2"/>
            <a:r>
              <a:rPr lang="en-US" dirty="0" smtClean="0"/>
              <a:t>These are in different files.</a:t>
            </a:r>
          </a:p>
          <a:p>
            <a:r>
              <a:rPr lang="en-US" dirty="0" smtClean="0"/>
              <a:t>Otherwise, </a:t>
            </a:r>
          </a:p>
          <a:p>
            <a:pPr lvl="1"/>
            <a:r>
              <a:rPr lang="en-US" dirty="0" smtClean="0"/>
              <a:t>you can, if you want, copy the files from the desktop to your USB stick</a:t>
            </a:r>
          </a:p>
          <a:p>
            <a:pPr lvl="2"/>
            <a:r>
              <a:rPr lang="en-US" dirty="0" smtClean="0"/>
              <a:t>Unplug one of the mice to get a free USB connector</a:t>
            </a:r>
          </a:p>
          <a:p>
            <a:pPr lvl="1"/>
            <a:r>
              <a:rPr lang="en-US" dirty="0" smtClean="0"/>
              <a:t>Cleanup</a:t>
            </a:r>
          </a:p>
          <a:p>
            <a:pPr lvl="2"/>
            <a:r>
              <a:rPr lang="en-US" dirty="0" smtClean="0"/>
              <a:t>Please shutdown the Raspberry Pi</a:t>
            </a:r>
          </a:p>
          <a:p>
            <a:pPr lvl="2"/>
            <a:r>
              <a:rPr lang="en-US" dirty="0" smtClean="0"/>
              <a:t>Tear down the setup and put all components in the box</a:t>
            </a:r>
          </a:p>
          <a:p>
            <a:pPr lvl="1"/>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52</a:t>
            </a:fld>
            <a:endParaRPr lang="nl-NL"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Overview of next levels</a:t>
            </a:r>
            <a:endParaRPr lang="nl-NL" dirty="0"/>
          </a:p>
        </p:txBody>
      </p:sp>
      <p:sp>
        <p:nvSpPr>
          <p:cNvPr id="3" name="Tijdelijke aanduiding voor inhoud 2"/>
          <p:cNvSpPr>
            <a:spLocks noGrp="1"/>
          </p:cNvSpPr>
          <p:nvPr>
            <p:ph idx="1"/>
          </p:nvPr>
        </p:nvSpPr>
        <p:spPr/>
        <p:txBody>
          <a:bodyPr>
            <a:normAutofit/>
          </a:bodyPr>
          <a:lstStyle/>
          <a:p>
            <a:r>
              <a:rPr lang="en-US" dirty="0" smtClean="0"/>
              <a:t>Intermediate level</a:t>
            </a:r>
          </a:p>
          <a:p>
            <a:pPr lvl="1"/>
            <a:r>
              <a:rPr lang="en-US" dirty="0" smtClean="0"/>
              <a:t>Analog in: Potentiometer</a:t>
            </a:r>
          </a:p>
          <a:p>
            <a:pPr lvl="1"/>
            <a:r>
              <a:rPr lang="en-US" dirty="0" smtClean="0"/>
              <a:t>Pulse Width Modulation (in the absence of analog out)</a:t>
            </a:r>
          </a:p>
          <a:p>
            <a:pPr lvl="2"/>
            <a:r>
              <a:rPr lang="en-US" dirty="0" smtClean="0"/>
              <a:t>Dimming a LED</a:t>
            </a:r>
          </a:p>
          <a:p>
            <a:pPr lvl="2"/>
            <a:r>
              <a:rPr lang="en-US" dirty="0" smtClean="0"/>
              <a:t>Controlling a servo</a:t>
            </a:r>
          </a:p>
          <a:p>
            <a:pPr lvl="2"/>
            <a:r>
              <a:rPr lang="en-US" dirty="0" smtClean="0"/>
              <a:t>Controlling a buzzer</a:t>
            </a:r>
          </a:p>
          <a:p>
            <a:r>
              <a:rPr lang="en-US" dirty="0" smtClean="0"/>
              <a:t>Advanced level</a:t>
            </a:r>
          </a:p>
          <a:p>
            <a:r>
              <a:rPr lang="en-US" dirty="0" smtClean="0"/>
              <a:t>Expert level</a:t>
            </a:r>
          </a:p>
          <a:p>
            <a:pPr lvl="2"/>
            <a:endParaRPr lang="en-US" dirty="0" smtClean="0"/>
          </a:p>
          <a:p>
            <a:pPr lvl="1"/>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53</a:t>
            </a:fld>
            <a:endParaRPr lang="nl-NL"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10: Take your work home</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54</a:t>
            </a:fld>
            <a:endParaRPr lang="nl-NL"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Do you want to take your work home?</a:t>
            </a:r>
            <a:endParaRPr lang="nl-NL" dirty="0"/>
          </a:p>
        </p:txBody>
      </p:sp>
      <p:sp>
        <p:nvSpPr>
          <p:cNvPr id="3" name="Tijdelijke aanduiding voor inhoud 2"/>
          <p:cNvSpPr>
            <a:spLocks noGrp="1"/>
          </p:cNvSpPr>
          <p:nvPr>
            <p:ph idx="1"/>
          </p:nvPr>
        </p:nvSpPr>
        <p:spPr/>
        <p:txBody>
          <a:bodyPr/>
          <a:lstStyle/>
          <a:p>
            <a:r>
              <a:rPr lang="en-US" dirty="0" smtClean="0"/>
              <a:t>If you brought your own USB stick, then connect it and copy the </a:t>
            </a:r>
            <a:r>
              <a:rPr lang="en-US" i="1" dirty="0" smtClean="0"/>
              <a:t>PiAndMoreConfig.scl</a:t>
            </a:r>
            <a:r>
              <a:rPr lang="en-US" dirty="0" smtClean="0"/>
              <a:t> file </a:t>
            </a:r>
            <a:r>
              <a:rPr lang="en-US" dirty="0" smtClean="0"/>
              <a:t>on the </a:t>
            </a:r>
            <a:r>
              <a:rPr lang="en-US" dirty="0" smtClean="0"/>
              <a:t>desktop, plus all .sb2 files that you created on the desktop</a:t>
            </a:r>
            <a:endParaRPr lang="en-US" dirty="0" smtClean="0"/>
          </a:p>
          <a:p>
            <a:r>
              <a:rPr lang="en-US" dirty="0" smtClean="0"/>
              <a:t>The rest of the material you can download from </a:t>
            </a:r>
            <a:r>
              <a:rPr lang="en-US" dirty="0" smtClean="0">
                <a:hlinkClick r:id="rId3"/>
              </a:rPr>
              <a:t>www.github.com</a:t>
            </a:r>
            <a:r>
              <a:rPr lang="en-US" dirty="0" smtClean="0"/>
              <a:t>, search for </a:t>
            </a:r>
            <a:r>
              <a:rPr lang="en-US" dirty="0" err="1" smtClean="0"/>
              <a:t>PiAndMore</a:t>
            </a:r>
            <a:r>
              <a:rPr lang="en-US" dirty="0" smtClean="0"/>
              <a:t> </a:t>
            </a:r>
            <a:endParaRPr lang="en-US" dirty="0" smtClean="0"/>
          </a:p>
          <a:p>
            <a:r>
              <a:rPr lang="en-US" dirty="0" smtClean="0"/>
              <a:t>Take the flyer with you to remember where to find the material on </a:t>
            </a:r>
            <a:r>
              <a:rPr lang="en-US" dirty="0" err="1" smtClean="0"/>
              <a:t>github</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55</a:t>
            </a:fld>
            <a:endParaRPr lang="nl-NL"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Appendix A</a:t>
            </a:r>
            <a:br>
              <a:rPr lang="en-US" dirty="0" smtClean="0"/>
            </a:br>
            <a:r>
              <a:rPr lang="en-US" dirty="0" smtClean="0"/>
              <a:t>When using Scratch 1.4</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56</a:t>
            </a:fld>
            <a:endParaRPr lang="nl-NL"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7812360" y="555526"/>
            <a:ext cx="676697" cy="676697"/>
          </a:xfrm>
          <a:prstGeom prst="rect">
            <a:avLst/>
          </a:prstGeom>
          <a:noFill/>
        </p:spPr>
      </p:pic>
      <p:pic>
        <p:nvPicPr>
          <p:cNvPr id="3081"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4139952" y="526901"/>
            <a:ext cx="676697" cy="676697"/>
          </a:xfrm>
          <a:prstGeom prst="rect">
            <a:avLst/>
          </a:prstGeom>
          <a:noFill/>
        </p:spPr>
      </p:pic>
      <p:pic>
        <p:nvPicPr>
          <p:cNvPr id="3077" name="Picture 5" descr="C:\Users\M5810video\Documents\Weekendschool\Pi And More\towerpro-sg-90-9g-servoaccessories-1534857789.jpg"/>
          <p:cNvPicPr>
            <a:picLocks noChangeAspect="1" noChangeArrowheads="1"/>
          </p:cNvPicPr>
          <p:nvPr/>
        </p:nvPicPr>
        <p:blipFill>
          <a:blip r:embed="rId4" cstate="print"/>
          <a:srcRect/>
          <a:stretch>
            <a:fillRect/>
          </a:stretch>
        </p:blipFill>
        <p:spPr bwMode="auto">
          <a:xfrm>
            <a:off x="6804248" y="2931790"/>
            <a:ext cx="1440827" cy="1047874"/>
          </a:xfrm>
          <a:prstGeom prst="rect">
            <a:avLst/>
          </a:prstGeom>
          <a:noFill/>
        </p:spPr>
      </p:pic>
      <p:sp>
        <p:nvSpPr>
          <p:cNvPr id="15" name="Rechthoek 14"/>
          <p:cNvSpPr/>
          <p:nvPr/>
        </p:nvSpPr>
        <p:spPr>
          <a:xfrm>
            <a:off x="7164288" y="1203598"/>
            <a:ext cx="1728192" cy="165618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dirty="0" err="1" smtClean="0">
                <a:solidFill>
                  <a:schemeClr val="tx1"/>
                </a:solidFill>
              </a:rPr>
              <a:t>Arduino</a:t>
            </a:r>
            <a:r>
              <a:rPr lang="en-US" dirty="0" smtClean="0">
                <a:solidFill>
                  <a:schemeClr val="tx1"/>
                </a:solidFill>
              </a:rPr>
              <a:t> </a:t>
            </a:r>
            <a:r>
              <a:rPr lang="en-US" dirty="0" err="1" smtClean="0">
                <a:solidFill>
                  <a:schemeClr val="tx1"/>
                </a:solidFill>
              </a:rPr>
              <a:t>Nano</a:t>
            </a:r>
            <a:endParaRPr lang="nl-NL" dirty="0">
              <a:solidFill>
                <a:schemeClr val="tx1"/>
              </a:solidFill>
            </a:endParaRPr>
          </a:p>
        </p:txBody>
      </p:sp>
      <p:sp>
        <p:nvSpPr>
          <p:cNvPr id="12" name="Rechthoek 11"/>
          <p:cNvSpPr/>
          <p:nvPr/>
        </p:nvSpPr>
        <p:spPr>
          <a:xfrm>
            <a:off x="467544" y="1203598"/>
            <a:ext cx="4608512" cy="244827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tx1"/>
                </a:solidFill>
              </a:rPr>
              <a:t>Raspberry Pi </a:t>
            </a:r>
          </a:p>
          <a:p>
            <a:pPr algn="ctr"/>
            <a:r>
              <a:rPr lang="en-US" dirty="0" smtClean="0">
                <a:solidFill>
                  <a:schemeClr val="tx1"/>
                </a:solidFill>
              </a:rPr>
              <a:t>2B or 3B</a:t>
            </a:r>
            <a:endParaRPr lang="nl-NL" dirty="0">
              <a:solidFill>
                <a:schemeClr val="tx1"/>
              </a:solidFill>
            </a:endParaRPr>
          </a:p>
        </p:txBody>
      </p:sp>
      <p:sp>
        <p:nvSpPr>
          <p:cNvPr id="6" name="Titel 5"/>
          <p:cNvSpPr>
            <a:spLocks noGrp="1"/>
          </p:cNvSpPr>
          <p:nvPr>
            <p:ph type="title"/>
          </p:nvPr>
        </p:nvSpPr>
        <p:spPr/>
        <p:txBody>
          <a:bodyPr/>
          <a:lstStyle/>
          <a:p>
            <a:r>
              <a:rPr lang="en-US" dirty="0" smtClean="0"/>
              <a:t>The setup</a:t>
            </a:r>
            <a:endParaRPr lang="nl-NL" dirty="0"/>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57</a:t>
            </a:fld>
            <a:endParaRPr lang="nl-NL" dirty="0"/>
          </a:p>
        </p:txBody>
      </p:sp>
      <p:sp>
        <p:nvSpPr>
          <p:cNvPr id="8" name="Rechthoek 7"/>
          <p:cNvSpPr/>
          <p:nvPr/>
        </p:nvSpPr>
        <p:spPr>
          <a:xfrm>
            <a:off x="539552" y="1347614"/>
            <a:ext cx="1224136"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Scratch 1.4 run time</a:t>
            </a:r>
            <a:endParaRPr lang="nl-NL" dirty="0"/>
          </a:p>
        </p:txBody>
      </p:sp>
      <p:sp>
        <p:nvSpPr>
          <p:cNvPr id="10" name="Rechthoek 9"/>
          <p:cNvSpPr/>
          <p:nvPr/>
        </p:nvSpPr>
        <p:spPr>
          <a:xfrm>
            <a:off x="3491880" y="1347614"/>
            <a:ext cx="144016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endParaRPr lang="nl-NL" dirty="0"/>
          </a:p>
        </p:txBody>
      </p:sp>
      <p:sp>
        <p:nvSpPr>
          <p:cNvPr id="11" name="Rechthoek 10"/>
          <p:cNvSpPr/>
          <p:nvPr/>
        </p:nvSpPr>
        <p:spPr>
          <a:xfrm>
            <a:off x="7308304" y="1347614"/>
            <a:ext cx="151216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Sketch</a:t>
            </a:r>
            <a:endParaRPr lang="nl-NL" dirty="0"/>
          </a:p>
        </p:txBody>
      </p:sp>
      <p:sp>
        <p:nvSpPr>
          <p:cNvPr id="13" name="Rechthoek 12"/>
          <p:cNvSpPr/>
          <p:nvPr/>
        </p:nvSpPr>
        <p:spPr>
          <a:xfrm>
            <a:off x="3491880" y="2571750"/>
            <a:ext cx="1440160"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a:t>
            </a:r>
            <a:r>
              <a:rPr lang="en-US" dirty="0" err="1" smtClean="0"/>
              <a:t>Config</a:t>
            </a:r>
            <a:r>
              <a:rPr lang="en-US" dirty="0" smtClean="0"/>
              <a:t> file</a:t>
            </a:r>
          </a:p>
        </p:txBody>
      </p:sp>
      <p:sp>
        <p:nvSpPr>
          <p:cNvPr id="14" name="Rechthoek 13"/>
          <p:cNvSpPr/>
          <p:nvPr/>
        </p:nvSpPr>
        <p:spPr>
          <a:xfrm>
            <a:off x="539552" y="2571750"/>
            <a:ext cx="1224136" cy="9361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Program in Scratch</a:t>
            </a:r>
            <a:endParaRPr lang="nl-NL" dirty="0"/>
          </a:p>
        </p:txBody>
      </p:sp>
      <p:cxnSp>
        <p:nvCxnSpPr>
          <p:cNvPr id="18" name="Rechte verbindingslijn met pijl 17"/>
          <p:cNvCxnSpPr>
            <a:stCxn id="8" idx="3"/>
            <a:endCxn id="10" idx="1"/>
          </p:cNvCxnSpPr>
          <p:nvPr/>
        </p:nvCxnSpPr>
        <p:spPr>
          <a:xfrm>
            <a:off x="1763688" y="1815666"/>
            <a:ext cx="1728192"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9" name="Tekstvak 18"/>
          <p:cNvSpPr txBox="1"/>
          <p:nvPr/>
        </p:nvSpPr>
        <p:spPr>
          <a:xfrm>
            <a:off x="1835696" y="1851670"/>
            <a:ext cx="1584176" cy="769441"/>
          </a:xfrm>
          <a:prstGeom prst="rect">
            <a:avLst/>
          </a:prstGeom>
          <a:noFill/>
        </p:spPr>
        <p:txBody>
          <a:bodyPr wrap="square" rtlCol="0">
            <a:spAutoFit/>
          </a:bodyPr>
          <a:lstStyle/>
          <a:p>
            <a:r>
              <a:rPr lang="en-US" sz="1100" dirty="0" smtClean="0"/>
              <a:t>Remote Sensor Protocol Over socket 42001</a:t>
            </a:r>
          </a:p>
          <a:p>
            <a:r>
              <a:rPr lang="en-US" sz="1100" dirty="0" smtClean="0"/>
              <a:t>Global variables </a:t>
            </a:r>
          </a:p>
          <a:p>
            <a:r>
              <a:rPr lang="en-US" sz="1100" dirty="0" smtClean="0"/>
              <a:t>Broadcasts</a:t>
            </a:r>
            <a:endParaRPr lang="nl-NL" sz="1100" dirty="0"/>
          </a:p>
        </p:txBody>
      </p:sp>
      <p:cxnSp>
        <p:nvCxnSpPr>
          <p:cNvPr id="21" name="Rechte verbindingslijn met pijl 20"/>
          <p:cNvCxnSpPr>
            <a:stCxn id="10" idx="3"/>
            <a:endCxn id="11" idx="1"/>
          </p:cNvCxnSpPr>
          <p:nvPr/>
        </p:nvCxnSpPr>
        <p:spPr>
          <a:xfrm>
            <a:off x="4932040" y="1815666"/>
            <a:ext cx="2376264"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a:blip r:embed="rId5" cstate="print"/>
          <a:srcRect/>
          <a:stretch>
            <a:fillRect/>
          </a:stretch>
        </p:blipFill>
        <p:spPr bwMode="auto">
          <a:xfrm>
            <a:off x="8172400" y="3147814"/>
            <a:ext cx="803166" cy="576064"/>
          </a:xfrm>
          <a:prstGeom prst="rect">
            <a:avLst/>
          </a:prstGeom>
          <a:noFill/>
          <a:ln w="9525">
            <a:noFill/>
            <a:miter lim="800000"/>
            <a:headEnd/>
            <a:tailEnd/>
          </a:ln>
        </p:spPr>
      </p:pic>
      <p:pic>
        <p:nvPicPr>
          <p:cNvPr id="3076" name="Picture 4" descr="C:\Users\M5810video\Documents\Weekendschool\Pi And More\led.gif"/>
          <p:cNvPicPr>
            <a:picLocks noChangeAspect="1" noChangeArrowheads="1"/>
          </p:cNvPicPr>
          <p:nvPr/>
        </p:nvPicPr>
        <p:blipFill>
          <a:blip r:embed="rId6" cstate="print"/>
          <a:srcRect/>
          <a:stretch>
            <a:fillRect/>
          </a:stretch>
        </p:blipFill>
        <p:spPr bwMode="auto">
          <a:xfrm>
            <a:off x="7812360" y="3219822"/>
            <a:ext cx="470531" cy="432048"/>
          </a:xfrm>
          <a:prstGeom prst="rect">
            <a:avLst/>
          </a:prstGeom>
          <a:noFill/>
        </p:spPr>
      </p:pic>
      <p:cxnSp>
        <p:nvCxnSpPr>
          <p:cNvPr id="29" name="Rechte verbindingslijn 28"/>
          <p:cNvCxnSpPr/>
          <p:nvPr/>
        </p:nvCxnSpPr>
        <p:spPr>
          <a:xfrm flipH="1">
            <a:off x="7452320" y="2859782"/>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Rechte verbindingslijn 29"/>
          <p:cNvCxnSpPr/>
          <p:nvPr/>
        </p:nvCxnSpPr>
        <p:spPr>
          <a:xfrm>
            <a:off x="8028384" y="2859782"/>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p:nvPr/>
        </p:nvCxnSpPr>
        <p:spPr>
          <a:xfrm>
            <a:off x="8532440" y="2859782"/>
            <a:ext cx="0" cy="288032"/>
          </a:xfrm>
          <a:prstGeom prst="line">
            <a:avLst/>
          </a:prstGeom>
        </p:spPr>
        <p:style>
          <a:lnRef idx="1">
            <a:schemeClr val="accent1"/>
          </a:lnRef>
          <a:fillRef idx="0">
            <a:schemeClr val="accent1"/>
          </a:fillRef>
          <a:effectRef idx="0">
            <a:schemeClr val="accent1"/>
          </a:effectRef>
          <a:fontRef idx="minor">
            <a:schemeClr val="tx1"/>
          </a:fontRef>
        </p:style>
      </p:cxnSp>
      <p:sp>
        <p:nvSpPr>
          <p:cNvPr id="35" name="Toelichting met afgeronde rechthoek 34"/>
          <p:cNvSpPr/>
          <p:nvPr/>
        </p:nvSpPr>
        <p:spPr>
          <a:xfrm>
            <a:off x="5076056" y="3507854"/>
            <a:ext cx="1944216" cy="792088"/>
          </a:xfrm>
          <a:prstGeom prst="wedgeRoundRectCallout">
            <a:avLst>
              <a:gd name="adj1" fmla="val -57054"/>
              <a:gd name="adj2" fmla="val -114451"/>
              <a:gd name="adj3" fmla="val 16667"/>
            </a:avLst>
          </a:prstGeom>
          <a:solidFill>
            <a:schemeClr val="bg2">
              <a:lumMod val="9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Defines function of the GPIO pins on the </a:t>
            </a:r>
            <a:r>
              <a:rPr lang="en-US" sz="1200" dirty="0" err="1" smtClean="0">
                <a:solidFill>
                  <a:schemeClr val="tx1"/>
                </a:solidFill>
              </a:rPr>
              <a:t>Arduino</a:t>
            </a:r>
            <a:r>
              <a:rPr lang="en-US" sz="1200" dirty="0" smtClean="0">
                <a:solidFill>
                  <a:schemeClr val="tx1"/>
                </a:solidFill>
              </a:rPr>
              <a:t> (and </a:t>
            </a:r>
            <a:r>
              <a:rPr lang="en-US" sz="1200" dirty="0" err="1" smtClean="0">
                <a:solidFill>
                  <a:schemeClr val="tx1"/>
                </a:solidFill>
              </a:rPr>
              <a:t>RPi</a:t>
            </a:r>
            <a:r>
              <a:rPr lang="en-US" sz="1200" dirty="0" smtClean="0">
                <a:solidFill>
                  <a:schemeClr val="tx1"/>
                </a:solidFill>
              </a:rPr>
              <a:t>) and gives them logical names. </a:t>
            </a:r>
          </a:p>
        </p:txBody>
      </p:sp>
      <p:pic>
        <p:nvPicPr>
          <p:cNvPr id="3078" name="Picture 6" descr="C:\Users\M5810video\Documents\Weekendschool\Pi And More\420px-ACNOR_keyboard.jpg"/>
          <p:cNvPicPr>
            <a:picLocks noChangeAspect="1" noChangeArrowheads="1"/>
          </p:cNvPicPr>
          <p:nvPr/>
        </p:nvPicPr>
        <p:blipFill>
          <a:blip r:embed="rId7" cstate="print"/>
          <a:srcRect/>
          <a:stretch>
            <a:fillRect/>
          </a:stretch>
        </p:blipFill>
        <p:spPr bwMode="auto">
          <a:xfrm>
            <a:off x="1115616" y="3939902"/>
            <a:ext cx="1187188" cy="576634"/>
          </a:xfrm>
          <a:prstGeom prst="rect">
            <a:avLst/>
          </a:prstGeom>
          <a:noFill/>
        </p:spPr>
      </p:pic>
      <p:pic>
        <p:nvPicPr>
          <p:cNvPr id="3079" name="Picture 7" descr="C:\Users\M5810video\Documents\Weekendschool\Pi And More\muis.jpg"/>
          <p:cNvPicPr>
            <a:picLocks noChangeAspect="1" noChangeArrowheads="1"/>
          </p:cNvPicPr>
          <p:nvPr/>
        </p:nvPicPr>
        <p:blipFill>
          <a:blip r:embed="rId8" cstate="print"/>
          <a:srcRect/>
          <a:stretch>
            <a:fillRect/>
          </a:stretch>
        </p:blipFill>
        <p:spPr bwMode="auto">
          <a:xfrm>
            <a:off x="2339752" y="3939902"/>
            <a:ext cx="639117" cy="639117"/>
          </a:xfrm>
          <a:prstGeom prst="rect">
            <a:avLst/>
          </a:prstGeom>
          <a:noFill/>
        </p:spPr>
      </p:pic>
      <p:pic>
        <p:nvPicPr>
          <p:cNvPr id="45" name="Picture 7" descr="C:\Users\M5810video\Documents\Weekendschool\Pi And More\muis.jpg"/>
          <p:cNvPicPr>
            <a:picLocks noChangeAspect="1" noChangeArrowheads="1"/>
          </p:cNvPicPr>
          <p:nvPr/>
        </p:nvPicPr>
        <p:blipFill>
          <a:blip r:embed="rId8" cstate="print"/>
          <a:srcRect/>
          <a:stretch>
            <a:fillRect/>
          </a:stretch>
        </p:blipFill>
        <p:spPr bwMode="auto">
          <a:xfrm flipH="1">
            <a:off x="395536" y="3939902"/>
            <a:ext cx="639117" cy="639117"/>
          </a:xfrm>
          <a:prstGeom prst="rect">
            <a:avLst/>
          </a:prstGeom>
          <a:noFill/>
        </p:spPr>
      </p:pic>
      <p:pic>
        <p:nvPicPr>
          <p:cNvPr id="3080" name="Picture 8" descr="C:\Users\M5810video\Documents\Weekendschool\Pi And More\HP1750.jpg"/>
          <p:cNvPicPr>
            <a:picLocks noChangeAspect="1" noChangeArrowheads="1"/>
          </p:cNvPicPr>
          <p:nvPr/>
        </p:nvPicPr>
        <p:blipFill>
          <a:blip r:embed="rId9" cstate="print"/>
          <a:srcRect/>
          <a:stretch>
            <a:fillRect/>
          </a:stretch>
        </p:blipFill>
        <p:spPr bwMode="auto">
          <a:xfrm>
            <a:off x="3131840" y="3795886"/>
            <a:ext cx="867892" cy="867892"/>
          </a:xfrm>
          <a:prstGeom prst="rect">
            <a:avLst/>
          </a:prstGeom>
          <a:noFill/>
        </p:spPr>
      </p:pic>
      <p:cxnSp>
        <p:nvCxnSpPr>
          <p:cNvPr id="47" name="Rechte verbindingslijn 46"/>
          <p:cNvCxnSpPr/>
          <p:nvPr/>
        </p:nvCxnSpPr>
        <p:spPr>
          <a:xfrm flipH="1">
            <a:off x="971600" y="3651870"/>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Rechte verbindingslijn 48"/>
          <p:cNvCxnSpPr/>
          <p:nvPr/>
        </p:nvCxnSpPr>
        <p:spPr>
          <a:xfrm>
            <a:off x="2267744" y="3651870"/>
            <a:ext cx="144016"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Rechte verbindingslijn 50"/>
          <p:cNvCxnSpPr/>
          <p:nvPr/>
        </p:nvCxnSpPr>
        <p:spPr>
          <a:xfrm>
            <a:off x="1691680" y="3651870"/>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Rechte verbindingslijn 59"/>
          <p:cNvCxnSpPr>
            <a:endCxn id="3080" idx="0"/>
          </p:cNvCxnSpPr>
          <p:nvPr/>
        </p:nvCxnSpPr>
        <p:spPr>
          <a:xfrm>
            <a:off x="3563888" y="3651870"/>
            <a:ext cx="1898" cy="144016"/>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hthoek 35"/>
          <p:cNvSpPr/>
          <p:nvPr/>
        </p:nvSpPr>
        <p:spPr>
          <a:xfrm>
            <a:off x="1763688" y="2571750"/>
            <a:ext cx="1512168"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Predefined sprites (with some code, sounds and costumes)</a:t>
            </a:r>
          </a:p>
        </p:txBody>
      </p:sp>
      <p:sp>
        <p:nvSpPr>
          <p:cNvPr id="39" name="Rechthoek 38"/>
          <p:cNvSpPr/>
          <p:nvPr/>
        </p:nvSpPr>
        <p:spPr>
          <a:xfrm>
            <a:off x="7884368" y="3867894"/>
            <a:ext cx="1187624"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Standard setup</a:t>
            </a:r>
            <a:endParaRPr lang="nl-NL" sz="1050" dirty="0"/>
          </a:p>
        </p:txBody>
      </p:sp>
      <p:sp>
        <p:nvSpPr>
          <p:cNvPr id="40" name="Rechthoek 39"/>
          <p:cNvSpPr/>
          <p:nvPr/>
        </p:nvSpPr>
        <p:spPr>
          <a:xfrm>
            <a:off x="7884368" y="4083918"/>
            <a:ext cx="1187624" cy="3600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Programmed by the students</a:t>
            </a:r>
            <a:endParaRPr lang="nl-NL" sz="1050" dirty="0"/>
          </a:p>
        </p:txBody>
      </p:sp>
      <p:sp>
        <p:nvSpPr>
          <p:cNvPr id="44" name="Rechthoek 43"/>
          <p:cNvSpPr/>
          <p:nvPr/>
        </p:nvSpPr>
        <p:spPr>
          <a:xfrm>
            <a:off x="7884368" y="4443958"/>
            <a:ext cx="1187624" cy="3600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Prepared by the teacher or expert</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smtClean="0"/>
              <a:t>Defining the </a:t>
            </a:r>
            <a:r>
              <a:rPr lang="en-US" dirty="0" err="1" smtClean="0"/>
              <a:t>config</a:t>
            </a:r>
            <a:r>
              <a:rPr lang="en-US" dirty="0" smtClean="0"/>
              <a:t> file</a:t>
            </a:r>
            <a:endParaRPr lang="nl-NL" dirty="0"/>
          </a:p>
        </p:txBody>
      </p:sp>
      <p:sp>
        <p:nvSpPr>
          <p:cNvPr id="5" name="Tijdelijke aanduiding voor inhoud 4"/>
          <p:cNvSpPr>
            <a:spLocks noGrp="1"/>
          </p:cNvSpPr>
          <p:nvPr>
            <p:ph idx="1"/>
          </p:nvPr>
        </p:nvSpPr>
        <p:spPr/>
        <p:txBody>
          <a:bodyPr/>
          <a:lstStyle/>
          <a:p>
            <a:r>
              <a:rPr lang="en-US" dirty="0" smtClean="0"/>
              <a:t>Nothing new, you can use the exact same </a:t>
            </a:r>
            <a:r>
              <a:rPr lang="en-US" dirty="0" err="1" smtClean="0"/>
              <a:t>config</a:t>
            </a:r>
            <a:r>
              <a:rPr lang="en-US" dirty="0" smtClean="0"/>
              <a:t> file for Scratch 1.4 as for Scratch 2.</a:t>
            </a:r>
          </a:p>
        </p:txBody>
      </p:sp>
      <p:sp>
        <p:nvSpPr>
          <p:cNvPr id="3" name="Tijdelijke aanduiding voor dianummer 2"/>
          <p:cNvSpPr>
            <a:spLocks noGrp="1"/>
          </p:cNvSpPr>
          <p:nvPr>
            <p:ph type="sldNum" sz="quarter" idx="12"/>
          </p:nvPr>
        </p:nvSpPr>
        <p:spPr/>
        <p:txBody>
          <a:bodyPr/>
          <a:lstStyle/>
          <a:p>
            <a:fld id="{6802DAD7-DC19-4A9E-93C3-E71314786426}" type="slidenum">
              <a:rPr lang="nl-NL" smtClean="0"/>
              <a:pPr/>
              <a:t>58</a:t>
            </a:fld>
            <a:endParaRPr lang="nl-NL"/>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Create the Scratch program</a:t>
            </a:r>
            <a:endParaRPr lang="nl-NL" dirty="0"/>
          </a:p>
        </p:txBody>
      </p:sp>
      <p:sp>
        <p:nvSpPr>
          <p:cNvPr id="3" name="Tijdelijke aanduiding voor inhoud 2"/>
          <p:cNvSpPr>
            <a:spLocks noGrp="1"/>
          </p:cNvSpPr>
          <p:nvPr>
            <p:ph idx="1"/>
          </p:nvPr>
        </p:nvSpPr>
        <p:spPr>
          <a:xfrm>
            <a:off x="457200" y="1059582"/>
            <a:ext cx="4114800" cy="3535041"/>
          </a:xfrm>
        </p:spPr>
        <p:txBody>
          <a:bodyPr>
            <a:normAutofit fontScale="92500" lnSpcReduction="10000"/>
          </a:bodyPr>
          <a:lstStyle/>
          <a:p>
            <a:r>
              <a:rPr lang="en-US" dirty="0" smtClean="0"/>
              <a:t>Start Scratch           </a:t>
            </a:r>
            <a:r>
              <a:rPr lang="en-US" dirty="0" smtClean="0">
                <a:sym typeface="Wingdings" pitchFamily="2" charset="2"/>
              </a:rPr>
              <a:t> </a:t>
            </a:r>
            <a:r>
              <a:rPr lang="en-US" dirty="0" smtClean="0"/>
              <a:t>Programming </a:t>
            </a:r>
            <a:r>
              <a:rPr lang="en-US" dirty="0" smtClean="0">
                <a:sym typeface="Wingdings" pitchFamily="2" charset="2"/>
              </a:rPr>
              <a:t> Scratch</a:t>
            </a:r>
            <a:endParaRPr lang="en-US" dirty="0" smtClean="0"/>
          </a:p>
          <a:p>
            <a:r>
              <a:rPr lang="en-US" dirty="0" smtClean="0"/>
              <a:t>Enable remote connections (right click on </a:t>
            </a:r>
            <a:r>
              <a:rPr lang="en-US" i="1" dirty="0" smtClean="0"/>
              <a:t>sensor value</a:t>
            </a:r>
            <a:r>
              <a:rPr lang="en-US" dirty="0" smtClean="0"/>
              <a:t>)</a:t>
            </a:r>
          </a:p>
          <a:p>
            <a:r>
              <a:rPr lang="en-US" dirty="0" smtClean="0"/>
              <a:t>Create the variable </a:t>
            </a:r>
            <a:r>
              <a:rPr lang="en-US" i="1" dirty="0" err="1" smtClean="0"/>
              <a:t>BigRedLED</a:t>
            </a:r>
            <a:r>
              <a:rPr lang="en-US" dirty="0" smtClean="0"/>
              <a:t>, available to all sprites</a:t>
            </a:r>
          </a:p>
          <a:p>
            <a:r>
              <a:rPr lang="en-US" dirty="0" smtClean="0"/>
              <a:t>Make the variable visible (tick the box in front)</a:t>
            </a:r>
          </a:p>
          <a:p>
            <a:r>
              <a:rPr lang="en-US" dirty="0" smtClean="0"/>
              <a:t>Make the </a:t>
            </a:r>
            <a:r>
              <a:rPr lang="en-US" i="1" dirty="0" smtClean="0"/>
              <a:t>Button</a:t>
            </a:r>
            <a:r>
              <a:rPr lang="en-US" dirty="0" smtClean="0"/>
              <a:t> sensor visible</a:t>
            </a:r>
          </a:p>
          <a:p>
            <a:r>
              <a:rPr lang="en-US" dirty="0" smtClean="0"/>
              <a:t>Save the file on the desktop.</a:t>
            </a:r>
            <a:endParaRPr lang="nl-NL" i="1"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59</a:t>
            </a:fld>
            <a:endParaRPr lang="nl-NL" dirty="0"/>
          </a:p>
        </p:txBody>
      </p:sp>
      <p:pic>
        <p:nvPicPr>
          <p:cNvPr id="4099" name="Picture 3" descr="\\NASHANSELMA2\weekendschool\screenshots\piandmore20170621Jun061498069482.jpg"/>
          <p:cNvPicPr>
            <a:picLocks noChangeAspect="1" noChangeArrowheads="1"/>
          </p:cNvPicPr>
          <p:nvPr/>
        </p:nvPicPr>
        <p:blipFill>
          <a:blip r:embed="rId3" cstate="print"/>
          <a:srcRect/>
          <a:stretch>
            <a:fillRect/>
          </a:stretch>
        </p:blipFill>
        <p:spPr bwMode="auto">
          <a:xfrm>
            <a:off x="5148064" y="987574"/>
            <a:ext cx="3219450" cy="762000"/>
          </a:xfrm>
          <a:prstGeom prst="rect">
            <a:avLst/>
          </a:prstGeom>
          <a:noFill/>
        </p:spPr>
      </p:pic>
      <p:pic>
        <p:nvPicPr>
          <p:cNvPr id="4101" name="Picture 5" descr="\\NASHANSELMA2\weekendschool\screenshots\piandmore20170621Jun061498069362.jpg"/>
          <p:cNvPicPr>
            <a:picLocks noChangeAspect="1" noChangeArrowheads="1"/>
          </p:cNvPicPr>
          <p:nvPr/>
        </p:nvPicPr>
        <p:blipFill>
          <a:blip r:embed="rId4" cstate="print"/>
          <a:srcRect b="14092"/>
          <a:stretch>
            <a:fillRect/>
          </a:stretch>
        </p:blipFill>
        <p:spPr bwMode="auto">
          <a:xfrm>
            <a:off x="6588224" y="4011910"/>
            <a:ext cx="1743075" cy="360040"/>
          </a:xfrm>
          <a:prstGeom prst="rect">
            <a:avLst/>
          </a:prstGeom>
          <a:noFill/>
        </p:spPr>
      </p:pic>
      <p:cxnSp>
        <p:nvCxnSpPr>
          <p:cNvPr id="11" name="Rechte verbindingslijn met pijl 10"/>
          <p:cNvCxnSpPr/>
          <p:nvPr/>
        </p:nvCxnSpPr>
        <p:spPr>
          <a:xfrm flipV="1">
            <a:off x="3851920" y="1563638"/>
            <a:ext cx="2160240" cy="50405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Rechte verbindingslijn met pijl 12"/>
          <p:cNvCxnSpPr/>
          <p:nvPr/>
        </p:nvCxnSpPr>
        <p:spPr>
          <a:xfrm flipV="1">
            <a:off x="3491880" y="2643758"/>
            <a:ext cx="2880320" cy="28803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Rechte verbindingslijn met pijl 15"/>
          <p:cNvCxnSpPr/>
          <p:nvPr/>
        </p:nvCxnSpPr>
        <p:spPr>
          <a:xfrm>
            <a:off x="3563888" y="3507854"/>
            <a:ext cx="3672408" cy="7115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Rechte verbindingslijn met pijl 17"/>
          <p:cNvCxnSpPr>
            <a:endCxn id="4101" idx="1"/>
          </p:cNvCxnSpPr>
          <p:nvPr/>
        </p:nvCxnSpPr>
        <p:spPr>
          <a:xfrm>
            <a:off x="4355976" y="3939902"/>
            <a:ext cx="2232248" cy="25202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4103" name="Picture 7" descr="\\NASHANSELMA2\weekendschool\screenshots\piandmore20170621Jun061498069816.jpg"/>
          <p:cNvPicPr>
            <a:picLocks noChangeAspect="1" noChangeArrowheads="1"/>
          </p:cNvPicPr>
          <p:nvPr/>
        </p:nvPicPr>
        <p:blipFill>
          <a:blip r:embed="rId5" cstate="print"/>
          <a:srcRect/>
          <a:stretch>
            <a:fillRect/>
          </a:stretch>
        </p:blipFill>
        <p:spPr bwMode="auto">
          <a:xfrm>
            <a:off x="2123728" y="987574"/>
            <a:ext cx="452140" cy="395623"/>
          </a:xfrm>
          <a:prstGeom prst="rect">
            <a:avLst/>
          </a:prstGeom>
          <a:noFill/>
        </p:spPr>
      </p:pic>
      <p:cxnSp>
        <p:nvCxnSpPr>
          <p:cNvPr id="25" name="Rechte verbindingslijn met pijl 24"/>
          <p:cNvCxnSpPr/>
          <p:nvPr/>
        </p:nvCxnSpPr>
        <p:spPr>
          <a:xfrm flipV="1">
            <a:off x="4283968" y="2427734"/>
            <a:ext cx="2088232"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4098" name="Picture 2" descr="Y:\PiAndMore10.5\Screenshots\2018-02-06__23-04-1517958259.jpg"/>
          <p:cNvPicPr>
            <a:picLocks noChangeAspect="1" noChangeArrowheads="1"/>
          </p:cNvPicPr>
          <p:nvPr/>
        </p:nvPicPr>
        <p:blipFill>
          <a:blip r:embed="rId6" cstate="print"/>
          <a:srcRect/>
          <a:stretch>
            <a:fillRect/>
          </a:stretch>
        </p:blipFill>
        <p:spPr bwMode="auto">
          <a:xfrm>
            <a:off x="7236296" y="3435846"/>
            <a:ext cx="914400" cy="266700"/>
          </a:xfrm>
          <a:prstGeom prst="rect">
            <a:avLst/>
          </a:prstGeom>
          <a:noFill/>
        </p:spPr>
      </p:pic>
      <p:pic>
        <p:nvPicPr>
          <p:cNvPr id="5" name="Picture 3" descr="Y:\PiAndMore10.5\Screenshots\2018-02-06__23-32-1517959929.jpg"/>
          <p:cNvPicPr>
            <a:picLocks noChangeAspect="1" noChangeArrowheads="1"/>
          </p:cNvPicPr>
          <p:nvPr/>
        </p:nvPicPr>
        <p:blipFill>
          <a:blip r:embed="rId7" cstate="print"/>
          <a:srcRect/>
          <a:stretch>
            <a:fillRect/>
          </a:stretch>
        </p:blipFill>
        <p:spPr bwMode="auto">
          <a:xfrm>
            <a:off x="6372200" y="1851670"/>
            <a:ext cx="2368529" cy="1404292"/>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Non-objective</a:t>
            </a:r>
            <a:endParaRPr lang="nl-NL" dirty="0"/>
          </a:p>
        </p:txBody>
      </p:sp>
      <p:sp>
        <p:nvSpPr>
          <p:cNvPr id="3" name="Tijdelijke aanduiding voor inhoud 2"/>
          <p:cNvSpPr>
            <a:spLocks noGrp="1"/>
          </p:cNvSpPr>
          <p:nvPr>
            <p:ph idx="1"/>
          </p:nvPr>
        </p:nvSpPr>
        <p:spPr/>
        <p:txBody>
          <a:bodyPr/>
          <a:lstStyle/>
          <a:p>
            <a:r>
              <a:rPr lang="en-US" dirty="0" smtClean="0"/>
              <a:t>It is </a:t>
            </a:r>
            <a:r>
              <a:rPr lang="en-US" b="1" i="1" dirty="0" smtClean="0"/>
              <a:t>not</a:t>
            </a:r>
            <a:r>
              <a:rPr lang="en-US" dirty="0" smtClean="0"/>
              <a:t> an objective to create a complete useful game or other program.</a:t>
            </a:r>
          </a:p>
          <a:p>
            <a:pPr lvl="1"/>
            <a:r>
              <a:rPr lang="en-US" dirty="0" smtClean="0"/>
              <a:t>You can do that with your own creativity at home now that you know how to control several pieces of hardware from Scratch using </a:t>
            </a:r>
            <a:r>
              <a:rPr lang="en-US" dirty="0" err="1" smtClean="0"/>
              <a:t>scratchClient</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a:t>
            </a:fld>
            <a:endParaRPr lang="nl-NL"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Program in Scratch 1.4</a:t>
            </a:r>
            <a:endParaRPr lang="nl-NL" dirty="0"/>
          </a:p>
        </p:txBody>
      </p:sp>
      <p:sp>
        <p:nvSpPr>
          <p:cNvPr id="3" name="Tijdelijke aanduiding voor inhoud 2"/>
          <p:cNvSpPr>
            <a:spLocks noGrp="1"/>
          </p:cNvSpPr>
          <p:nvPr>
            <p:ph idx="1"/>
          </p:nvPr>
        </p:nvSpPr>
        <p:spPr>
          <a:xfrm>
            <a:off x="457200" y="1200151"/>
            <a:ext cx="4042792" cy="3394472"/>
          </a:xfrm>
        </p:spPr>
        <p:txBody>
          <a:bodyPr/>
          <a:lstStyle/>
          <a:p>
            <a:r>
              <a:rPr lang="en-US" dirty="0" smtClean="0"/>
              <a:t>Make a program in scratch which will let the Red LED </a:t>
            </a:r>
            <a:r>
              <a:rPr lang="en-US" dirty="0" err="1" smtClean="0"/>
              <a:t>lite</a:t>
            </a:r>
            <a:r>
              <a:rPr lang="en-US" dirty="0" smtClean="0"/>
              <a:t> up when the button is pressed.</a:t>
            </a:r>
          </a:p>
          <a:p>
            <a:r>
              <a:rPr lang="en-US" dirty="0" smtClean="0"/>
              <a:t>You need these elements.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60</a:t>
            </a:fld>
            <a:endParaRPr lang="nl-NL" dirty="0"/>
          </a:p>
        </p:txBody>
      </p:sp>
      <p:cxnSp>
        <p:nvCxnSpPr>
          <p:cNvPr id="6" name="Rechte verbindingslijn met pijl 5"/>
          <p:cNvCxnSpPr/>
          <p:nvPr/>
        </p:nvCxnSpPr>
        <p:spPr>
          <a:xfrm flipV="1">
            <a:off x="3851920" y="2355726"/>
            <a:ext cx="792088" cy="50405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5" name="Picture 2" descr="Y:\PiAndMore10.5\Screenshots\2018-02-06__23-08-1517958532.jpg"/>
          <p:cNvPicPr>
            <a:picLocks noChangeAspect="1" noChangeArrowheads="1"/>
          </p:cNvPicPr>
          <p:nvPr/>
        </p:nvPicPr>
        <p:blipFill>
          <a:blip r:embed="rId3" cstate="print"/>
          <a:srcRect/>
          <a:stretch>
            <a:fillRect/>
          </a:stretch>
        </p:blipFill>
        <p:spPr bwMode="auto">
          <a:xfrm>
            <a:off x="5004048" y="1779662"/>
            <a:ext cx="2771775" cy="1114425"/>
          </a:xfrm>
          <a:prstGeom prst="rect">
            <a:avLst/>
          </a:prstGeom>
          <a:noFill/>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Appendix </a:t>
            </a:r>
            <a:r>
              <a:rPr lang="en-US" dirty="0" smtClean="0"/>
              <a:t>B</a:t>
            </a:r>
            <a:r>
              <a:rPr lang="en-US" dirty="0" smtClean="0"/>
              <a:t/>
            </a:r>
            <a:br>
              <a:rPr lang="en-US" dirty="0" smtClean="0"/>
            </a:br>
            <a:r>
              <a:rPr lang="en-US" dirty="0" smtClean="0"/>
              <a:t>Basic Electronics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61</a:t>
            </a:fld>
            <a:endParaRPr lang="nl-NL"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467544" y="1635646"/>
            <a:ext cx="8229600" cy="2081386"/>
          </a:xfrm>
        </p:spPr>
        <p:txBody>
          <a:bodyPr/>
          <a:lstStyle/>
          <a:p>
            <a:pPr algn="ctr"/>
            <a:r>
              <a:rPr lang="en-US" dirty="0" smtClean="0"/>
              <a:t>End of the </a:t>
            </a:r>
            <a:r>
              <a:rPr lang="en-US" b="1" dirty="0" smtClean="0"/>
              <a:t>beginners</a:t>
            </a:r>
            <a:r>
              <a:rPr lang="en-US" dirty="0" smtClean="0"/>
              <a:t> workshop</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62</a:t>
            </a:fld>
            <a:endParaRPr lang="nl-NL"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83568" y="51470"/>
            <a:ext cx="7772400" cy="3096344"/>
          </a:xfrm>
        </p:spPr>
        <p:txBody>
          <a:bodyPr>
            <a:normAutofit fontScale="90000"/>
          </a:bodyPr>
          <a:lstStyle/>
          <a:p>
            <a:pPr algn="ctr"/>
            <a:r>
              <a:rPr lang="nl-NL" dirty="0" err="1" smtClean="0"/>
              <a:t>Physical</a:t>
            </a:r>
            <a:r>
              <a:rPr lang="nl-NL" dirty="0" smtClean="0"/>
              <a:t> </a:t>
            </a:r>
            <a:r>
              <a:rPr lang="nl-NL" dirty="0" err="1" smtClean="0"/>
              <a:t>computing</a:t>
            </a:r>
            <a:r>
              <a:rPr lang="nl-NL" dirty="0" smtClean="0"/>
              <a:t> </a:t>
            </a:r>
            <a:r>
              <a:rPr lang="nl-NL" dirty="0" err="1" smtClean="0"/>
              <a:t>from</a:t>
            </a:r>
            <a:r>
              <a:rPr lang="nl-NL" dirty="0" smtClean="0"/>
              <a:t> Scratch </a:t>
            </a:r>
            <a:r>
              <a:rPr lang="nl-NL" dirty="0" err="1" smtClean="0"/>
              <a:t>using</a:t>
            </a:r>
            <a:r>
              <a:rPr lang="nl-NL" dirty="0" smtClean="0"/>
              <a:t> </a:t>
            </a:r>
            <a:r>
              <a:rPr lang="nl-NL" dirty="0" err="1" smtClean="0"/>
              <a:t>scratchClient</a:t>
            </a:r>
            <a:r>
              <a:rPr lang="nl-NL" dirty="0" smtClean="0"/>
              <a:t> – </a:t>
            </a:r>
            <a:r>
              <a:rPr lang="nl-NL" b="1" dirty="0" err="1" smtClean="0"/>
              <a:t>Intermediate</a:t>
            </a:r>
            <a:r>
              <a:rPr lang="nl-NL" b="1" dirty="0" smtClean="0"/>
              <a:t/>
            </a:r>
            <a:br>
              <a:rPr lang="nl-NL" b="1" dirty="0" smtClean="0"/>
            </a:br>
            <a:r>
              <a:rPr lang="nl-NL" dirty="0" smtClean="0"/>
              <a:t/>
            </a:r>
            <a:br>
              <a:rPr lang="nl-NL" dirty="0" smtClean="0"/>
            </a:br>
            <a:r>
              <a:rPr lang="en-US" sz="3600" i="1" dirty="0" smtClean="0"/>
              <a:t>Co</a:t>
            </a:r>
            <a:r>
              <a:rPr lang="nl-NL" sz="3600" i="1" dirty="0" err="1" smtClean="0"/>
              <a:t>ntrol</a:t>
            </a:r>
            <a:r>
              <a:rPr lang="nl-NL" sz="3600" i="1" dirty="0" smtClean="0"/>
              <a:t> </a:t>
            </a:r>
            <a:r>
              <a:rPr lang="nl-NL" sz="3600" i="1" dirty="0" err="1" smtClean="0"/>
              <a:t>servos</a:t>
            </a:r>
            <a:r>
              <a:rPr lang="nl-NL" sz="3600" i="1" dirty="0" smtClean="0"/>
              <a:t>, </a:t>
            </a:r>
            <a:r>
              <a:rPr lang="nl-NL" sz="3600" i="1" dirty="0" err="1" smtClean="0"/>
              <a:t>LEDs</a:t>
            </a:r>
            <a:r>
              <a:rPr lang="nl-NL" sz="3600" i="1" dirty="0" smtClean="0"/>
              <a:t> and more </a:t>
            </a:r>
            <a:r>
              <a:rPr lang="nl-NL" sz="3600" i="1" dirty="0" err="1" smtClean="0"/>
              <a:t>from</a:t>
            </a:r>
            <a:r>
              <a:rPr lang="nl-NL" sz="3600" i="1" dirty="0" smtClean="0"/>
              <a:t> Scratch </a:t>
            </a:r>
            <a:r>
              <a:rPr lang="nl-NL" sz="3600" i="1" dirty="0" err="1" smtClean="0"/>
              <a:t>using</a:t>
            </a:r>
            <a:r>
              <a:rPr lang="nl-NL" sz="3600" i="1" dirty="0" smtClean="0"/>
              <a:t> </a:t>
            </a:r>
            <a:r>
              <a:rPr lang="nl-NL" sz="3600" i="1" dirty="0" err="1" smtClean="0"/>
              <a:t>RPi</a:t>
            </a:r>
            <a:r>
              <a:rPr lang="nl-NL" sz="3600" i="1" dirty="0" smtClean="0"/>
              <a:t>, </a:t>
            </a:r>
            <a:r>
              <a:rPr lang="nl-NL" sz="3600" i="1" dirty="0" err="1" smtClean="0"/>
              <a:t>Arduino</a:t>
            </a:r>
            <a:r>
              <a:rPr lang="nl-NL" sz="3600" i="1" dirty="0" smtClean="0"/>
              <a:t>, </a:t>
            </a:r>
            <a:r>
              <a:rPr lang="nl-NL" sz="3600" i="1" dirty="0" err="1" smtClean="0"/>
              <a:t>scratchClient</a:t>
            </a:r>
            <a:endParaRPr lang="nl-NL" i="1" dirty="0"/>
          </a:p>
        </p:txBody>
      </p:sp>
      <p:sp>
        <p:nvSpPr>
          <p:cNvPr id="3" name="Ondertitel 2"/>
          <p:cNvSpPr>
            <a:spLocks noGrp="1"/>
          </p:cNvSpPr>
          <p:nvPr>
            <p:ph type="subTitle" idx="1"/>
          </p:nvPr>
        </p:nvSpPr>
        <p:spPr>
          <a:xfrm>
            <a:off x="1331640" y="3435846"/>
            <a:ext cx="6400800" cy="1314450"/>
          </a:xfrm>
        </p:spPr>
        <p:txBody>
          <a:bodyPr>
            <a:normAutofit lnSpcReduction="10000"/>
          </a:bodyPr>
          <a:lstStyle/>
          <a:p>
            <a:r>
              <a:rPr lang="en-US" dirty="0" smtClean="0">
                <a:solidFill>
                  <a:schemeClr val="bg1"/>
                </a:solidFill>
              </a:rPr>
              <a:t>Hans de </a:t>
            </a:r>
            <a:r>
              <a:rPr lang="en-US" dirty="0" err="1" smtClean="0">
                <a:solidFill>
                  <a:schemeClr val="bg1"/>
                </a:solidFill>
              </a:rPr>
              <a:t>Jong</a:t>
            </a:r>
            <a:r>
              <a:rPr lang="en-US" dirty="0" smtClean="0">
                <a:solidFill>
                  <a:schemeClr val="bg1"/>
                </a:solidFill>
              </a:rPr>
              <a:t> &amp; Gerhard </a:t>
            </a:r>
            <a:r>
              <a:rPr lang="en-US" dirty="0" err="1" smtClean="0">
                <a:solidFill>
                  <a:schemeClr val="bg1"/>
                </a:solidFill>
              </a:rPr>
              <a:t>Hepp</a:t>
            </a:r>
            <a:endParaRPr lang="en-US" dirty="0" smtClean="0">
              <a:solidFill>
                <a:schemeClr val="bg1"/>
              </a:solidFill>
            </a:endParaRPr>
          </a:p>
          <a:p>
            <a:r>
              <a:rPr lang="en-US" dirty="0" smtClean="0">
                <a:solidFill>
                  <a:schemeClr val="bg1"/>
                </a:solidFill>
              </a:rPr>
              <a:t>Pi And More </a:t>
            </a:r>
            <a:r>
              <a:rPr lang="en-US" dirty="0" smtClean="0">
                <a:solidFill>
                  <a:schemeClr val="bg1"/>
                </a:solidFill>
              </a:rPr>
              <a:t>10 1/2</a:t>
            </a:r>
            <a:endParaRPr lang="en-US" dirty="0" smtClean="0">
              <a:solidFill>
                <a:schemeClr val="bg1"/>
              </a:solidFill>
            </a:endParaRPr>
          </a:p>
          <a:p>
            <a:r>
              <a:rPr lang="en-US" dirty="0" smtClean="0">
                <a:solidFill>
                  <a:schemeClr val="bg1"/>
                </a:solidFill>
              </a:rPr>
              <a:t>Stuttgart – 24 February 2017 </a:t>
            </a:r>
            <a:endParaRPr lang="nl-NL" dirty="0">
              <a:solidFill>
                <a:schemeClr val="bg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7: Adding analog input</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64</a:t>
            </a:fld>
            <a:endParaRPr lang="nl-NL"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Changing the wiring on the board</a:t>
            </a:r>
            <a:endParaRPr lang="nl-NL" dirty="0"/>
          </a:p>
        </p:txBody>
      </p:sp>
      <p:sp>
        <p:nvSpPr>
          <p:cNvPr id="3" name="Tijdelijke aanduiding voor inhoud 2"/>
          <p:cNvSpPr>
            <a:spLocks noGrp="1"/>
          </p:cNvSpPr>
          <p:nvPr>
            <p:ph idx="1"/>
          </p:nvPr>
        </p:nvSpPr>
        <p:spPr/>
        <p:txBody>
          <a:bodyPr/>
          <a:lstStyle/>
          <a:p>
            <a:r>
              <a:rPr lang="en-US" dirty="0" smtClean="0"/>
              <a:t>When changing the wiring on the board</a:t>
            </a:r>
          </a:p>
          <a:p>
            <a:pPr lvl="1"/>
            <a:r>
              <a:rPr lang="en-US" dirty="0" smtClean="0"/>
              <a:t>First pull the USB cable out</a:t>
            </a:r>
          </a:p>
          <a:p>
            <a:pPr lvl="1"/>
            <a:r>
              <a:rPr lang="en-US" dirty="0" smtClean="0"/>
              <a:t>Switch off the 9V supply</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65</a:t>
            </a:fld>
            <a:endParaRPr lang="nl-NL"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The electronics of a potentiometer</a:t>
            </a:r>
            <a:endParaRPr lang="nl-NL" dirty="0"/>
          </a:p>
        </p:txBody>
      </p:sp>
      <p:sp>
        <p:nvSpPr>
          <p:cNvPr id="3" name="Tijdelijke aanduiding voor inhoud 2"/>
          <p:cNvSpPr>
            <a:spLocks noGrp="1"/>
          </p:cNvSpPr>
          <p:nvPr>
            <p:ph idx="1"/>
          </p:nvPr>
        </p:nvSpPr>
        <p:spPr>
          <a:xfrm>
            <a:off x="457200" y="987574"/>
            <a:ext cx="8229600" cy="3607049"/>
          </a:xfrm>
        </p:spPr>
        <p:txBody>
          <a:bodyPr>
            <a:normAutofit/>
          </a:bodyPr>
          <a:lstStyle/>
          <a:p>
            <a:r>
              <a:rPr lang="en-US" sz="2000" dirty="0" smtClean="0"/>
              <a:t>The </a:t>
            </a:r>
            <a:r>
              <a:rPr lang="en-US" sz="2000" dirty="0" err="1" smtClean="0"/>
              <a:t>potmeter</a:t>
            </a:r>
            <a:r>
              <a:rPr lang="en-US" sz="2000" dirty="0" smtClean="0"/>
              <a:t> is a resistor that will be connected between 5 V and 0 V.</a:t>
            </a:r>
          </a:p>
          <a:p>
            <a:r>
              <a:rPr lang="en-US" sz="2000" dirty="0" smtClean="0"/>
              <a:t>Over the length of the resistor the voltage drops linearly.</a:t>
            </a:r>
          </a:p>
          <a:p>
            <a:pPr lvl="1"/>
            <a:r>
              <a:rPr lang="en-US" sz="1400" dirty="0" smtClean="0"/>
              <a:t>E.g. in the middle it would be 2.5 Volt</a:t>
            </a:r>
          </a:p>
          <a:p>
            <a:pPr lvl="1"/>
            <a:r>
              <a:rPr lang="en-US" sz="1400" dirty="0" smtClean="0"/>
              <a:t>So this is an analog signal. The value can be changed between 5 V and 0 V.</a:t>
            </a:r>
          </a:p>
          <a:p>
            <a:r>
              <a:rPr lang="en-US" sz="1800" dirty="0" smtClean="0"/>
              <a:t>There is a 1 </a:t>
            </a:r>
            <a:r>
              <a:rPr lang="en-US" sz="1800" dirty="0" err="1" smtClean="0"/>
              <a:t>kOhm</a:t>
            </a:r>
            <a:r>
              <a:rPr lang="en-US" sz="1800" dirty="0" smtClean="0"/>
              <a:t> resistor in series for the reasons discussed earlier</a:t>
            </a:r>
          </a:p>
        </p:txBody>
      </p:sp>
      <p:sp>
        <p:nvSpPr>
          <p:cNvPr id="4" name="Rechthoek 3"/>
          <p:cNvSpPr/>
          <p:nvPr/>
        </p:nvSpPr>
        <p:spPr>
          <a:xfrm>
            <a:off x="1403648" y="2931790"/>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endParaRPr lang="en-US" dirty="0" smtClean="0"/>
          </a:p>
          <a:p>
            <a:pPr algn="ctr"/>
            <a:endParaRPr lang="en-US" dirty="0" smtClean="0"/>
          </a:p>
          <a:p>
            <a:pPr algn="ctr"/>
            <a:r>
              <a:rPr lang="en-US" dirty="0" err="1" smtClean="0"/>
              <a:t>Arduino</a:t>
            </a:r>
            <a:endParaRPr lang="nl-NL" dirty="0"/>
          </a:p>
        </p:txBody>
      </p:sp>
      <p:sp>
        <p:nvSpPr>
          <p:cNvPr id="5" name="Rechthoek 4"/>
          <p:cNvSpPr/>
          <p:nvPr/>
        </p:nvSpPr>
        <p:spPr>
          <a:xfrm rot="5400000">
            <a:off x="4211960" y="3723878"/>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Rechthoek 5"/>
          <p:cNvSpPr/>
          <p:nvPr/>
        </p:nvSpPr>
        <p:spPr>
          <a:xfrm>
            <a:off x="3131840" y="3579862"/>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2267744" y="4948014"/>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2715766"/>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2571750"/>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4774168"/>
            <a:ext cx="728020" cy="369332"/>
          </a:xfrm>
          <a:prstGeom prst="rect">
            <a:avLst/>
          </a:prstGeom>
          <a:noFill/>
        </p:spPr>
        <p:txBody>
          <a:bodyPr wrap="none" rtlCol="0">
            <a:spAutoFit/>
          </a:bodyPr>
          <a:lstStyle/>
          <a:p>
            <a:r>
              <a:rPr lang="en-US" dirty="0" smtClean="0"/>
              <a:t>0 Volt</a:t>
            </a:r>
            <a:endParaRPr lang="nl-NL" dirty="0"/>
          </a:p>
        </p:txBody>
      </p:sp>
      <p:cxnSp>
        <p:nvCxnSpPr>
          <p:cNvPr id="15" name="Vorm 14"/>
          <p:cNvCxnSpPr>
            <a:stCxn id="6" idx="3"/>
            <a:endCxn id="5" idx="2"/>
          </p:cNvCxnSpPr>
          <p:nvPr/>
        </p:nvCxnSpPr>
        <p:spPr>
          <a:xfrm>
            <a:off x="3563888" y="3651870"/>
            <a:ext cx="792088" cy="1440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a:stCxn id="5" idx="1"/>
          </p:cNvCxnSpPr>
          <p:nvPr/>
        </p:nvCxnSpPr>
        <p:spPr>
          <a:xfrm flipV="1">
            <a:off x="4427984" y="2715766"/>
            <a:ext cx="0" cy="864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stCxn id="5" idx="3"/>
          </p:cNvCxnSpPr>
          <p:nvPr/>
        </p:nvCxnSpPr>
        <p:spPr>
          <a:xfrm>
            <a:off x="4427984" y="4011910"/>
            <a:ext cx="0" cy="936104"/>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843808" y="3147814"/>
            <a:ext cx="1440160" cy="369332"/>
          </a:xfrm>
          <a:prstGeom prst="rect">
            <a:avLst/>
          </a:prstGeom>
          <a:noFill/>
        </p:spPr>
        <p:txBody>
          <a:bodyPr wrap="square" rtlCol="0">
            <a:spAutoFit/>
          </a:bodyPr>
          <a:lstStyle/>
          <a:p>
            <a:r>
              <a:rPr lang="en-US" dirty="0" smtClean="0"/>
              <a:t>1 </a:t>
            </a:r>
            <a:r>
              <a:rPr lang="en-US" dirty="0" err="1" smtClean="0"/>
              <a:t>kOhm</a:t>
            </a:r>
            <a:endParaRPr lang="nl-NL" dirty="0"/>
          </a:p>
        </p:txBody>
      </p:sp>
      <p:sp>
        <p:nvSpPr>
          <p:cNvPr id="29" name="Tekstvak 28"/>
          <p:cNvSpPr txBox="1"/>
          <p:nvPr/>
        </p:nvSpPr>
        <p:spPr>
          <a:xfrm>
            <a:off x="4499992" y="3579862"/>
            <a:ext cx="1440160" cy="369332"/>
          </a:xfrm>
          <a:prstGeom prst="rect">
            <a:avLst/>
          </a:prstGeom>
          <a:noFill/>
        </p:spPr>
        <p:txBody>
          <a:bodyPr wrap="square" rtlCol="0">
            <a:spAutoFit/>
          </a:bodyPr>
          <a:lstStyle/>
          <a:p>
            <a:r>
              <a:rPr lang="en-US" dirty="0" smtClean="0"/>
              <a:t>10 </a:t>
            </a:r>
            <a:r>
              <a:rPr lang="en-US" dirty="0" err="1" smtClean="0"/>
              <a:t>kOhm</a:t>
            </a:r>
            <a:endParaRPr lang="nl-NL" dirty="0"/>
          </a:p>
        </p:txBody>
      </p:sp>
      <p:cxnSp>
        <p:nvCxnSpPr>
          <p:cNvPr id="31" name="Rechte verbindingslijn 30"/>
          <p:cNvCxnSpPr>
            <a:stCxn id="6" idx="1"/>
            <a:endCxn id="32" idx="3"/>
          </p:cNvCxnSpPr>
          <p:nvPr/>
        </p:nvCxnSpPr>
        <p:spPr>
          <a:xfrm flipH="1" flipV="1">
            <a:off x="2123728" y="3649088"/>
            <a:ext cx="1008112" cy="2782"/>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kstvak 31"/>
          <p:cNvSpPr txBox="1"/>
          <p:nvPr/>
        </p:nvSpPr>
        <p:spPr>
          <a:xfrm>
            <a:off x="1575222" y="3464422"/>
            <a:ext cx="548506" cy="369332"/>
          </a:xfrm>
          <a:prstGeom prst="rect">
            <a:avLst/>
          </a:prstGeom>
          <a:solidFill>
            <a:srgbClr val="FFFF00"/>
          </a:solidFill>
          <a:ln w="19050">
            <a:solidFill>
              <a:schemeClr val="tx1"/>
            </a:solidFill>
          </a:ln>
        </p:spPr>
        <p:txBody>
          <a:bodyPr wrap="square" rtlCol="0">
            <a:spAutoFit/>
          </a:bodyPr>
          <a:lstStyle/>
          <a:p>
            <a:r>
              <a:rPr lang="en-US" sz="900" dirty="0" smtClean="0"/>
              <a:t>Analog input</a:t>
            </a:r>
            <a:endParaRPr lang="nl-NL" sz="900" dirty="0"/>
          </a:p>
        </p:txBody>
      </p:sp>
      <p:sp>
        <p:nvSpPr>
          <p:cNvPr id="38" name="Tekstvak 37"/>
          <p:cNvSpPr txBox="1"/>
          <p:nvPr/>
        </p:nvSpPr>
        <p:spPr>
          <a:xfrm>
            <a:off x="6444208" y="2715766"/>
            <a:ext cx="2376264" cy="1938992"/>
          </a:xfrm>
          <a:prstGeom prst="rect">
            <a:avLst/>
          </a:prstGeom>
          <a:noFill/>
        </p:spPr>
        <p:txBody>
          <a:bodyPr wrap="square" rtlCol="0">
            <a:spAutoFit/>
          </a:bodyPr>
          <a:lstStyle/>
          <a:p>
            <a:r>
              <a:rPr lang="en-US" sz="1200" dirty="0" smtClean="0"/>
              <a:t>Consider what would happen if the 1 </a:t>
            </a:r>
            <a:r>
              <a:rPr lang="en-US" sz="1200" dirty="0" err="1" smtClean="0"/>
              <a:t>kOhm</a:t>
            </a:r>
            <a:r>
              <a:rPr lang="en-US" sz="1200" dirty="0" smtClean="0"/>
              <a:t> resistor were not there and the port would be used as output and </a:t>
            </a:r>
            <a:r>
              <a:rPr lang="en-US" sz="1200" dirty="0" err="1" smtClean="0"/>
              <a:t>potmeter</a:t>
            </a:r>
            <a:r>
              <a:rPr lang="en-US" sz="1200" dirty="0" smtClean="0"/>
              <a:t> positioned  close to the 0 Volt side.</a:t>
            </a:r>
          </a:p>
          <a:p>
            <a:endParaRPr lang="en-US" sz="1200" dirty="0" smtClean="0"/>
          </a:p>
          <a:p>
            <a:r>
              <a:rPr lang="en-US" sz="1200" dirty="0" smtClean="0"/>
              <a:t>Then the </a:t>
            </a:r>
            <a:r>
              <a:rPr lang="en-US" sz="1200" dirty="0" err="1" smtClean="0"/>
              <a:t>Arduino</a:t>
            </a:r>
            <a:r>
              <a:rPr lang="en-US" sz="1200" dirty="0" smtClean="0"/>
              <a:t> would output 5 Volt, and the </a:t>
            </a:r>
            <a:r>
              <a:rPr lang="en-US" sz="1200" dirty="0" err="1" smtClean="0"/>
              <a:t>potmeter</a:t>
            </a:r>
            <a:r>
              <a:rPr lang="en-US" sz="1200" dirty="0" smtClean="0"/>
              <a:t> is directly leading it to the 0 Volt line </a:t>
            </a:r>
            <a:r>
              <a:rPr lang="en-US" sz="1200" dirty="0" smtClean="0">
                <a:sym typeface="Wingdings" pitchFamily="2" charset="2"/>
              </a:rPr>
              <a:t> short circuit!</a:t>
            </a:r>
            <a:endParaRPr lang="nl-NL" sz="1200" dirty="0"/>
          </a:p>
        </p:txBody>
      </p:sp>
      <p:sp>
        <p:nvSpPr>
          <p:cNvPr id="25" name="Tijdelijke aanduiding voor dianummer 24"/>
          <p:cNvSpPr>
            <a:spLocks noGrp="1"/>
          </p:cNvSpPr>
          <p:nvPr>
            <p:ph type="sldNum" sz="quarter" idx="12"/>
          </p:nvPr>
        </p:nvSpPr>
        <p:spPr/>
        <p:txBody>
          <a:bodyPr/>
          <a:lstStyle/>
          <a:p>
            <a:fld id="{6802DAD7-DC19-4A9E-93C3-E71314786426}" type="slidenum">
              <a:rPr lang="nl-NL" smtClean="0"/>
              <a:pPr/>
              <a:t>66</a:t>
            </a:fld>
            <a:endParaRPr lang="nl-NL" dirty="0"/>
          </a:p>
        </p:txBody>
      </p:sp>
      <p:cxnSp>
        <p:nvCxnSpPr>
          <p:cNvPr id="42" name="Gebogen verbindingslijn 41"/>
          <p:cNvCxnSpPr>
            <a:endCxn id="38" idx="0"/>
          </p:cNvCxnSpPr>
          <p:nvPr/>
        </p:nvCxnSpPr>
        <p:spPr>
          <a:xfrm>
            <a:off x="7092280" y="2427734"/>
            <a:ext cx="540060" cy="288032"/>
          </a:xfrm>
          <a:prstGeom prst="bentConnector2">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6" name="Rechte verbindingslijn 45"/>
          <p:cNvCxnSpPr/>
          <p:nvPr/>
        </p:nvCxnSpPr>
        <p:spPr>
          <a:xfrm flipV="1">
            <a:off x="2339752" y="2715766"/>
            <a:ext cx="0"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Rechte verbindingslijn 47"/>
          <p:cNvCxnSpPr/>
          <p:nvPr/>
        </p:nvCxnSpPr>
        <p:spPr>
          <a:xfrm flipV="1">
            <a:off x="2339752" y="4731990"/>
            <a:ext cx="0" cy="216024"/>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kstvak 22"/>
          <p:cNvSpPr txBox="1"/>
          <p:nvPr/>
        </p:nvSpPr>
        <p:spPr>
          <a:xfrm>
            <a:off x="4644008" y="3075806"/>
            <a:ext cx="1550296" cy="369332"/>
          </a:xfrm>
          <a:prstGeom prst="rect">
            <a:avLst/>
          </a:prstGeom>
          <a:noFill/>
        </p:spPr>
        <p:txBody>
          <a:bodyPr wrap="none" rtlCol="0">
            <a:spAutoFit/>
          </a:bodyPr>
          <a:lstStyle/>
          <a:p>
            <a:r>
              <a:rPr lang="en-US" dirty="0" smtClean="0"/>
              <a:t>Potentiometer</a:t>
            </a:r>
            <a:endParaRPr lang="nl-NL" dirty="0"/>
          </a:p>
        </p:txBody>
      </p:sp>
      <p:sp>
        <p:nvSpPr>
          <p:cNvPr id="26" name="Tekstvak 25"/>
          <p:cNvSpPr txBox="1"/>
          <p:nvPr/>
        </p:nvSpPr>
        <p:spPr>
          <a:xfrm>
            <a:off x="2843808" y="3795886"/>
            <a:ext cx="927626" cy="369332"/>
          </a:xfrm>
          <a:prstGeom prst="rect">
            <a:avLst/>
          </a:prstGeom>
          <a:noFill/>
        </p:spPr>
        <p:txBody>
          <a:bodyPr wrap="none" rtlCol="0">
            <a:spAutoFit/>
          </a:bodyPr>
          <a:lstStyle/>
          <a:p>
            <a:r>
              <a:rPr lang="en-US" dirty="0" smtClean="0"/>
              <a:t>Resistor</a:t>
            </a:r>
            <a:endParaRPr lang="nl-NL" dirty="0"/>
          </a:p>
        </p:txBody>
      </p:sp>
      <p:cxnSp>
        <p:nvCxnSpPr>
          <p:cNvPr id="30" name="Rechte verbindingslijn met pijl 29"/>
          <p:cNvCxnSpPr>
            <a:stCxn id="23" idx="1"/>
          </p:cNvCxnSpPr>
          <p:nvPr/>
        </p:nvCxnSpPr>
        <p:spPr>
          <a:xfrm flipH="1">
            <a:off x="4499992" y="3260472"/>
            <a:ext cx="144016" cy="2473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M5810video\Documents\Weekendschool\Pi And More\PiAndMore WS - 3a - analog input_bb.jpg"/>
          <p:cNvPicPr>
            <a:picLocks noChangeAspect="1" noChangeArrowheads="1"/>
          </p:cNvPicPr>
          <p:nvPr/>
        </p:nvPicPr>
        <p:blipFill>
          <a:blip r:embed="rId3" cstate="print"/>
          <a:srcRect/>
          <a:stretch>
            <a:fillRect/>
          </a:stretch>
        </p:blipFill>
        <p:spPr bwMode="auto">
          <a:xfrm>
            <a:off x="0" y="1059582"/>
            <a:ext cx="5223154" cy="4084117"/>
          </a:xfrm>
          <a:prstGeom prst="rect">
            <a:avLst/>
          </a:prstGeom>
          <a:noFill/>
        </p:spPr>
      </p:pic>
      <p:sp>
        <p:nvSpPr>
          <p:cNvPr id="2" name="Titel 1"/>
          <p:cNvSpPr>
            <a:spLocks noGrp="1"/>
          </p:cNvSpPr>
          <p:nvPr>
            <p:ph type="title"/>
          </p:nvPr>
        </p:nvSpPr>
        <p:spPr/>
        <p:txBody>
          <a:bodyPr/>
          <a:lstStyle/>
          <a:p>
            <a:r>
              <a:rPr lang="en-US" dirty="0" smtClean="0"/>
              <a:t>Adding analog input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67</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5" name="PIJL-OMHOOG 14"/>
          <p:cNvSpPr/>
          <p:nvPr/>
        </p:nvSpPr>
        <p:spPr>
          <a:xfrm rot="5400000">
            <a:off x="539552" y="26437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PIJL-OMHOOG 13"/>
          <p:cNvSpPr/>
          <p:nvPr/>
        </p:nvSpPr>
        <p:spPr>
          <a:xfrm rot="5400000">
            <a:off x="683568" y="4371950"/>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Tekstvak 15"/>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Update the </a:t>
            </a:r>
            <a:r>
              <a:rPr lang="en-US" dirty="0" err="1" smtClean="0"/>
              <a:t>config</a:t>
            </a:r>
            <a:r>
              <a:rPr lang="en-US" dirty="0" smtClean="0"/>
              <a:t> file</a:t>
            </a:r>
            <a:endParaRPr lang="nl-NL" dirty="0"/>
          </a:p>
        </p:txBody>
      </p:sp>
      <p:sp>
        <p:nvSpPr>
          <p:cNvPr id="3" name="Tijdelijke aanduiding voor inhoud 2"/>
          <p:cNvSpPr>
            <a:spLocks noGrp="1"/>
          </p:cNvSpPr>
          <p:nvPr>
            <p:ph idx="1"/>
          </p:nvPr>
        </p:nvSpPr>
        <p:spPr/>
        <p:txBody>
          <a:bodyPr/>
          <a:lstStyle/>
          <a:p>
            <a:r>
              <a:rPr lang="en-US" dirty="0" smtClean="0"/>
              <a:t>Update the </a:t>
            </a:r>
            <a:r>
              <a:rPr lang="en-US" dirty="0" err="1" smtClean="0"/>
              <a:t>config</a:t>
            </a:r>
            <a:r>
              <a:rPr lang="en-US" dirty="0" smtClean="0"/>
              <a:t> file again</a:t>
            </a:r>
          </a:p>
          <a:p>
            <a:pPr lvl="1"/>
            <a:r>
              <a:rPr lang="en-US" dirty="0" smtClean="0"/>
              <a:t>Define </a:t>
            </a:r>
            <a:r>
              <a:rPr lang="en-US" i="1" dirty="0" err="1" smtClean="0"/>
              <a:t>Potmeter</a:t>
            </a:r>
            <a:r>
              <a:rPr lang="en-US" dirty="0" smtClean="0"/>
              <a:t> on pin A4 (direction: in, function: analog)</a:t>
            </a:r>
          </a:p>
          <a:p>
            <a:r>
              <a:rPr lang="en-US" dirty="0" smtClean="0"/>
              <a:t>Now that you are updating anyway, already define for the next steps:</a:t>
            </a:r>
          </a:p>
          <a:p>
            <a:pPr lvl="1"/>
            <a:r>
              <a:rPr lang="en-US" dirty="0" smtClean="0"/>
              <a:t>Define </a:t>
            </a:r>
            <a:r>
              <a:rPr lang="en-US" i="1" dirty="0" smtClean="0"/>
              <a:t>Servo1 </a:t>
            </a:r>
            <a:r>
              <a:rPr lang="en-US" dirty="0" smtClean="0"/>
              <a:t>on pin 12 (direction: out, function: servo)</a:t>
            </a:r>
          </a:p>
          <a:p>
            <a:pPr lvl="1"/>
            <a:r>
              <a:rPr lang="en-US" dirty="0" smtClean="0"/>
              <a:t>Define </a:t>
            </a:r>
            <a:r>
              <a:rPr lang="en-US" i="1" dirty="0" err="1" smtClean="0"/>
              <a:t>BigBlueLED</a:t>
            </a:r>
            <a:r>
              <a:rPr lang="en-US" i="1" dirty="0" smtClean="0"/>
              <a:t> </a:t>
            </a:r>
            <a:r>
              <a:rPr lang="en-US" dirty="0" smtClean="0"/>
              <a:t>on pin 5 (direction: out, function: PWM)</a:t>
            </a:r>
          </a:p>
          <a:p>
            <a:pPr lvl="1"/>
            <a:r>
              <a:rPr lang="en-US" dirty="0" smtClean="0"/>
              <a:t>Define </a:t>
            </a:r>
            <a:r>
              <a:rPr lang="en-US" i="1" dirty="0" smtClean="0"/>
              <a:t>Buzzer</a:t>
            </a:r>
            <a:r>
              <a:rPr lang="en-US" dirty="0" smtClean="0"/>
              <a:t> on pin 11 (direction: out, function: PWM)</a:t>
            </a:r>
          </a:p>
          <a:p>
            <a:r>
              <a:rPr lang="en-US" dirty="0" smtClean="0"/>
              <a:t>Don’t forget to save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68</a:t>
            </a:fld>
            <a:endParaRPr lang="nl-NL"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Test whether it works</a:t>
            </a:r>
            <a:endParaRPr lang="nl-NL" dirty="0"/>
          </a:p>
        </p:txBody>
      </p:sp>
      <p:sp>
        <p:nvSpPr>
          <p:cNvPr id="3" name="Tijdelijke aanduiding voor inhoud 2"/>
          <p:cNvSpPr>
            <a:spLocks noGrp="1"/>
          </p:cNvSpPr>
          <p:nvPr>
            <p:ph idx="1"/>
          </p:nvPr>
        </p:nvSpPr>
        <p:spPr/>
        <p:txBody>
          <a:bodyPr/>
          <a:lstStyle/>
          <a:p>
            <a:r>
              <a:rPr lang="en-US" dirty="0" smtClean="0"/>
              <a:t>Stop and restart </a:t>
            </a:r>
            <a:r>
              <a:rPr lang="en-US" dirty="0" err="1" smtClean="0"/>
              <a:t>scratchClient</a:t>
            </a:r>
            <a:endParaRPr lang="en-US" dirty="0" smtClean="0"/>
          </a:p>
          <a:p>
            <a:r>
              <a:rPr lang="en-US" dirty="0" smtClean="0"/>
              <a:t>Reconnect and repower the board</a:t>
            </a:r>
          </a:p>
          <a:p>
            <a:r>
              <a:rPr lang="en-US" dirty="0" smtClean="0"/>
              <a:t>Make the sensor </a:t>
            </a:r>
            <a:r>
              <a:rPr lang="en-US" i="1" dirty="0" err="1" smtClean="0"/>
              <a:t>Potmeter</a:t>
            </a:r>
            <a:r>
              <a:rPr lang="en-US" dirty="0" smtClean="0"/>
              <a:t> visible</a:t>
            </a:r>
          </a:p>
          <a:p>
            <a:r>
              <a:rPr lang="en-US" dirty="0" smtClean="0"/>
              <a:t>Turn the knob and see the values of </a:t>
            </a:r>
            <a:r>
              <a:rPr lang="en-US" i="1" dirty="0" err="1" smtClean="0"/>
              <a:t>Potmeter</a:t>
            </a:r>
            <a:r>
              <a:rPr lang="en-US" dirty="0" smtClean="0"/>
              <a:t> change</a:t>
            </a:r>
          </a:p>
          <a:p>
            <a:pPr lvl="1"/>
            <a:r>
              <a:rPr lang="en-US" dirty="0" smtClean="0"/>
              <a:t>Between about 0 and about 1024</a:t>
            </a:r>
          </a:p>
          <a:p>
            <a:r>
              <a:rPr lang="en-US" dirty="0" smtClean="0"/>
              <a:t>We will write some Scratch program to use it in the next step</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69</a:t>
            </a:fld>
            <a:endParaRPr lang="nl-NL"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05978"/>
            <a:ext cx="8229600" cy="1069627"/>
          </a:xfrm>
        </p:spPr>
        <p:txBody>
          <a:bodyPr>
            <a:normAutofit fontScale="90000"/>
          </a:bodyPr>
          <a:lstStyle/>
          <a:p>
            <a:r>
              <a:rPr lang="en-US" dirty="0" smtClean="0"/>
              <a:t>Example of what can be created with Scratch and </a:t>
            </a:r>
            <a:r>
              <a:rPr lang="en-US" dirty="0" err="1" smtClean="0"/>
              <a:t>scratchClient</a:t>
            </a:r>
            <a:endParaRPr lang="nl-NL" dirty="0"/>
          </a:p>
        </p:txBody>
      </p:sp>
      <p:sp>
        <p:nvSpPr>
          <p:cNvPr id="3" name="Tijdelijke aanduiding voor inhoud 2"/>
          <p:cNvSpPr>
            <a:spLocks noGrp="1"/>
          </p:cNvSpPr>
          <p:nvPr>
            <p:ph idx="1"/>
          </p:nvPr>
        </p:nvSpPr>
        <p:spPr/>
        <p:txBody>
          <a:bodyPr>
            <a:normAutofit/>
          </a:bodyPr>
          <a:lstStyle/>
          <a:p>
            <a:endParaRPr lang="nl-NL" dirty="0" smtClean="0">
              <a:hlinkClick r:id="rId3"/>
            </a:endParaRPr>
          </a:p>
          <a:p>
            <a:r>
              <a:rPr lang="nl-NL" dirty="0" smtClean="0">
                <a:hlinkClick r:id="rId3"/>
              </a:rPr>
              <a:t>https://www.youtube.com/watch?v=Qo1gnXNzhqE</a:t>
            </a:r>
            <a:endParaRPr lang="nl-NL"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a:t>
            </a:fld>
            <a:endParaRPr lang="nl-NL"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8: Pulse Width Modulation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70</a:t>
            </a:fld>
            <a:endParaRPr lang="nl-NL"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Where we are …</a:t>
            </a:r>
            <a:endParaRPr lang="nl-NL" dirty="0"/>
          </a:p>
        </p:txBody>
      </p:sp>
      <p:sp>
        <p:nvSpPr>
          <p:cNvPr id="3" name="Tijdelijke aanduiding voor inhoud 2"/>
          <p:cNvSpPr>
            <a:spLocks noGrp="1"/>
          </p:cNvSpPr>
          <p:nvPr>
            <p:ph idx="1"/>
          </p:nvPr>
        </p:nvSpPr>
        <p:spPr/>
        <p:txBody>
          <a:bodyPr/>
          <a:lstStyle/>
          <a:p>
            <a:r>
              <a:rPr lang="en-US" dirty="0" smtClean="0"/>
              <a:t>We have seen:</a:t>
            </a:r>
          </a:p>
          <a:p>
            <a:pPr lvl="1"/>
            <a:r>
              <a:rPr lang="en-US" dirty="0" smtClean="0"/>
              <a:t>Digital Input (the button) (in the beginners module)</a:t>
            </a:r>
          </a:p>
          <a:p>
            <a:pPr lvl="1"/>
            <a:r>
              <a:rPr lang="en-US" dirty="0" smtClean="0"/>
              <a:t>Digital Output (the LEDs) (in the beginners module)</a:t>
            </a:r>
          </a:p>
          <a:p>
            <a:pPr lvl="1"/>
            <a:r>
              <a:rPr lang="en-US" dirty="0" smtClean="0"/>
              <a:t>Analog Input (the potentiometer)</a:t>
            </a:r>
          </a:p>
          <a:p>
            <a:r>
              <a:rPr lang="en-US" dirty="0" smtClean="0"/>
              <a:t>So what would be most logical next?</a:t>
            </a:r>
          </a:p>
          <a:p>
            <a:pPr lvl="1"/>
            <a:r>
              <a:rPr lang="en-US" dirty="0" smtClean="0"/>
              <a:t>Analog Output? </a:t>
            </a:r>
            <a:r>
              <a:rPr lang="en-US" dirty="0" smtClean="0">
                <a:sym typeface="Wingdings" pitchFamily="2" charset="2"/>
              </a:rPr>
              <a:t></a:t>
            </a:r>
            <a:r>
              <a:rPr lang="en-US" dirty="0" smtClean="0"/>
              <a:t> but it does not exist!</a:t>
            </a:r>
          </a:p>
          <a:p>
            <a:pPr lvl="1"/>
            <a:r>
              <a:rPr lang="en-US" dirty="0" smtClean="0"/>
              <a:t>However there is a good alternative: Pulse Width Modulation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71</a:t>
            </a:fld>
            <a:endParaRPr lang="nl-NL"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Pulse Width Modulation (PWM)</a:t>
            </a:r>
            <a:endParaRPr lang="nl-NL" dirty="0"/>
          </a:p>
        </p:txBody>
      </p:sp>
      <p:pic>
        <p:nvPicPr>
          <p:cNvPr id="8195" name="Picture 3" descr="C:\Users\M5810video\Documents\Weekendschool\Github\Old\pwm.gif"/>
          <p:cNvPicPr>
            <a:picLocks noChangeAspect="1" noChangeArrowheads="1"/>
          </p:cNvPicPr>
          <p:nvPr/>
        </p:nvPicPr>
        <p:blipFill>
          <a:blip r:embed="rId3" cstate="print"/>
          <a:srcRect/>
          <a:stretch>
            <a:fillRect/>
          </a:stretch>
        </p:blipFill>
        <p:spPr bwMode="auto">
          <a:xfrm>
            <a:off x="611560" y="1203598"/>
            <a:ext cx="2959233" cy="3240360"/>
          </a:xfrm>
          <a:prstGeom prst="rect">
            <a:avLst/>
          </a:prstGeom>
          <a:noFill/>
        </p:spPr>
      </p:pic>
      <p:sp>
        <p:nvSpPr>
          <p:cNvPr id="4" name="Tekstvak 3"/>
          <p:cNvSpPr txBox="1"/>
          <p:nvPr/>
        </p:nvSpPr>
        <p:spPr>
          <a:xfrm>
            <a:off x="3923928" y="1635646"/>
            <a:ext cx="4536504" cy="2308324"/>
          </a:xfrm>
          <a:prstGeom prst="rect">
            <a:avLst/>
          </a:prstGeom>
          <a:noFill/>
        </p:spPr>
        <p:txBody>
          <a:bodyPr wrap="square" rtlCol="0">
            <a:spAutoFit/>
          </a:bodyPr>
          <a:lstStyle/>
          <a:p>
            <a:pPr marL="177800" indent="-177800">
              <a:buFont typeface="Arial" pitchFamily="34" charset="0"/>
              <a:buChar char="•"/>
            </a:pPr>
            <a:r>
              <a:rPr lang="en-US" dirty="0" smtClean="0"/>
              <a:t>By modulating (changing) the pulse width, the amount of energy fed to the e.g. LED is changed, and hence the intensity with which you see it lighting.</a:t>
            </a:r>
          </a:p>
          <a:p>
            <a:pPr marL="177800" indent="-177800">
              <a:buFont typeface="Arial" pitchFamily="34" charset="0"/>
              <a:buChar char="•"/>
            </a:pPr>
            <a:r>
              <a:rPr lang="en-US" dirty="0" smtClean="0"/>
              <a:t>Note that in practice the LED is blinking some 800 blinks / second. </a:t>
            </a:r>
          </a:p>
          <a:p>
            <a:pPr marL="177800" indent="-177800">
              <a:buFont typeface="Arial" pitchFamily="34" charset="0"/>
              <a:buChar char="•"/>
            </a:pPr>
            <a:r>
              <a:rPr lang="en-US" dirty="0" smtClean="0"/>
              <a:t>However, no human eye can see more than 100 blinks / second.</a:t>
            </a:r>
            <a:endParaRPr lang="nl-NL" dirty="0"/>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72</a:t>
            </a:fld>
            <a:endParaRPr lang="nl-NL"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M5810video\Documents\Weekendschool\Pi And More\PiAndMore WS - 4 - analog input_bb.jpg"/>
          <p:cNvPicPr>
            <a:picLocks noChangeAspect="1" noChangeArrowheads="1"/>
          </p:cNvPicPr>
          <p:nvPr/>
        </p:nvPicPr>
        <p:blipFill>
          <a:blip r:embed="rId3" cstate="print"/>
          <a:srcRect/>
          <a:stretch>
            <a:fillRect/>
          </a:stretch>
        </p:blipFill>
        <p:spPr bwMode="auto">
          <a:xfrm>
            <a:off x="0" y="1059582"/>
            <a:ext cx="5223154" cy="4084117"/>
          </a:xfrm>
          <a:prstGeom prst="rect">
            <a:avLst/>
          </a:prstGeom>
          <a:noFill/>
        </p:spPr>
      </p:pic>
      <p:sp>
        <p:nvSpPr>
          <p:cNvPr id="2" name="Titel 1"/>
          <p:cNvSpPr>
            <a:spLocks noGrp="1"/>
          </p:cNvSpPr>
          <p:nvPr>
            <p:ph type="title"/>
          </p:nvPr>
        </p:nvSpPr>
        <p:spPr/>
        <p:txBody>
          <a:bodyPr>
            <a:normAutofit fontScale="90000"/>
          </a:bodyPr>
          <a:lstStyle/>
          <a:p>
            <a:r>
              <a:rPr lang="en-US" dirty="0" smtClean="0"/>
              <a:t>Dimming the </a:t>
            </a:r>
            <a:r>
              <a:rPr lang="en-US" dirty="0" err="1" smtClean="0"/>
              <a:t>BigBlueLED</a:t>
            </a:r>
            <a:r>
              <a:rPr lang="en-US" dirty="0" smtClean="0"/>
              <a:t> with PWM</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73</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8" name="Tekstvak 17"/>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
        <p:nvSpPr>
          <p:cNvPr id="15" name="PIJL-OMHOOG 14"/>
          <p:cNvSpPr/>
          <p:nvPr/>
        </p:nvSpPr>
        <p:spPr>
          <a:xfrm>
            <a:off x="2195736"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Test</a:t>
            </a:r>
            <a:endParaRPr lang="nl-NL" dirty="0"/>
          </a:p>
        </p:txBody>
      </p:sp>
      <p:sp>
        <p:nvSpPr>
          <p:cNvPr id="3" name="Tijdelijke aanduiding voor inhoud 2"/>
          <p:cNvSpPr>
            <a:spLocks noGrp="1"/>
          </p:cNvSpPr>
          <p:nvPr>
            <p:ph idx="1"/>
          </p:nvPr>
        </p:nvSpPr>
        <p:spPr/>
        <p:txBody>
          <a:bodyPr>
            <a:normAutofit fontScale="92500" lnSpcReduction="20000"/>
          </a:bodyPr>
          <a:lstStyle/>
          <a:p>
            <a:r>
              <a:rPr lang="en-US" dirty="0" smtClean="0"/>
              <a:t>Switch the power on again and reconnect</a:t>
            </a:r>
          </a:p>
          <a:p>
            <a:r>
              <a:rPr lang="en-US" dirty="0" smtClean="0"/>
              <a:t>You will see that </a:t>
            </a:r>
            <a:r>
              <a:rPr lang="en-US" dirty="0" err="1" smtClean="0"/>
              <a:t>scratchClient</a:t>
            </a:r>
            <a:r>
              <a:rPr lang="en-US" dirty="0" smtClean="0"/>
              <a:t> finds the board again</a:t>
            </a:r>
          </a:p>
          <a:p>
            <a:r>
              <a:rPr lang="en-US" dirty="0" smtClean="0"/>
              <a:t>You already updated the </a:t>
            </a:r>
            <a:r>
              <a:rPr lang="en-US" dirty="0" err="1" smtClean="0"/>
              <a:t>config</a:t>
            </a:r>
            <a:r>
              <a:rPr lang="en-US" dirty="0" smtClean="0"/>
              <a:t> file in the previous step, so no need to restart </a:t>
            </a:r>
            <a:r>
              <a:rPr lang="en-US" dirty="0" err="1" smtClean="0"/>
              <a:t>scratchClient</a:t>
            </a:r>
            <a:endParaRPr lang="en-US" dirty="0" smtClean="0"/>
          </a:p>
          <a:p>
            <a:r>
              <a:rPr lang="en-US" dirty="0" smtClean="0"/>
              <a:t>Define in Scratch a variable </a:t>
            </a:r>
            <a:r>
              <a:rPr lang="en-US" i="1" dirty="0" smtClean="0"/>
              <a:t>Big Blue LED</a:t>
            </a:r>
          </a:p>
          <a:p>
            <a:r>
              <a:rPr lang="en-US" dirty="0" smtClean="0"/>
              <a:t>Make the variable visible</a:t>
            </a:r>
          </a:p>
          <a:p>
            <a:r>
              <a:rPr lang="en-US" dirty="0" smtClean="0"/>
              <a:t>Give </a:t>
            </a:r>
            <a:r>
              <a:rPr lang="en-US" i="1" dirty="0" smtClean="0"/>
              <a:t>Big Blue LED </a:t>
            </a:r>
            <a:r>
              <a:rPr lang="en-US" dirty="0" smtClean="0"/>
              <a:t>values between 0 and 255</a:t>
            </a:r>
          </a:p>
          <a:p>
            <a:pPr lvl="1"/>
            <a:r>
              <a:rPr lang="en-US" dirty="0" smtClean="0"/>
              <a:t>You can use the slider on the displayed variable for values between 0 and 100</a:t>
            </a:r>
          </a:p>
          <a:p>
            <a:pPr lvl="1"/>
            <a:r>
              <a:rPr lang="en-US" dirty="0" smtClean="0"/>
              <a:t>For values above 100 we will use a program, see next slide</a:t>
            </a:r>
          </a:p>
          <a:p>
            <a:r>
              <a:rPr lang="en-US" dirty="0" smtClean="0"/>
              <a:t>Does the LED brightness change?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74</a:t>
            </a:fld>
            <a:endParaRPr lang="nl-NL"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51470"/>
            <a:ext cx="8229600" cy="1080120"/>
          </a:xfrm>
        </p:spPr>
        <p:txBody>
          <a:bodyPr>
            <a:normAutofit fontScale="90000"/>
          </a:bodyPr>
          <a:lstStyle/>
          <a:p>
            <a:r>
              <a:rPr lang="en-US" dirty="0" smtClean="0"/>
              <a:t>Connect </a:t>
            </a:r>
            <a:r>
              <a:rPr lang="en-US" dirty="0" err="1" smtClean="0"/>
              <a:t>Potmeter</a:t>
            </a:r>
            <a:r>
              <a:rPr lang="en-US" dirty="0" smtClean="0"/>
              <a:t> and Big Blue LED (via Scratch)</a:t>
            </a:r>
            <a:endParaRPr lang="nl-NL" dirty="0"/>
          </a:p>
        </p:txBody>
      </p:sp>
      <p:sp>
        <p:nvSpPr>
          <p:cNvPr id="3" name="Tijdelijke aanduiding voor inhoud 2"/>
          <p:cNvSpPr>
            <a:spLocks noGrp="1"/>
          </p:cNvSpPr>
          <p:nvPr>
            <p:ph idx="1"/>
          </p:nvPr>
        </p:nvSpPr>
        <p:spPr/>
        <p:txBody>
          <a:bodyPr>
            <a:normAutofit/>
          </a:bodyPr>
          <a:lstStyle/>
          <a:p>
            <a:r>
              <a:rPr lang="en-US" dirty="0" smtClean="0"/>
              <a:t>Make some code that takes the potentiometer reading (between 0 and 1024) and transforms it into the range 0 to 255 (so divide by 4) and set the value of </a:t>
            </a:r>
            <a:r>
              <a:rPr lang="en-US" i="1" dirty="0" smtClean="0"/>
              <a:t>Big Blue LED</a:t>
            </a:r>
            <a:r>
              <a:rPr lang="en-US" dirty="0" smtClean="0"/>
              <a:t>.</a:t>
            </a:r>
          </a:p>
          <a:p>
            <a:r>
              <a:rPr lang="en-US" dirty="0" smtClean="0"/>
              <a:t>Try out whether turning the </a:t>
            </a:r>
            <a:r>
              <a:rPr lang="en-US" dirty="0" err="1" smtClean="0"/>
              <a:t>potmeter</a:t>
            </a:r>
            <a:r>
              <a:rPr lang="en-US" dirty="0" smtClean="0"/>
              <a:t> changes the light intensity.</a:t>
            </a:r>
          </a:p>
          <a:p>
            <a:r>
              <a:rPr lang="en-US" dirty="0" smtClean="0"/>
              <a:t>Notice that when turning to the right, the intensity goes down.</a:t>
            </a:r>
          </a:p>
          <a:p>
            <a:pPr lvl="1"/>
            <a:r>
              <a:rPr lang="en-US" dirty="0" smtClean="0"/>
              <a:t>You would expect it to go up …</a:t>
            </a:r>
          </a:p>
          <a:p>
            <a:pPr lvl="1"/>
            <a:r>
              <a:rPr lang="en-US" dirty="0" smtClean="0"/>
              <a:t>How can you very simply change this by interchanging two wires?</a:t>
            </a:r>
          </a:p>
          <a:p>
            <a:endParaRPr lang="en-US"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75</a:t>
            </a:fld>
            <a:endParaRPr lang="nl-NL"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smtClean="0"/>
              <a:t>Controlling a servo with PWM</a:t>
            </a:r>
            <a:endParaRPr lang="nl-NL" dirty="0"/>
          </a:p>
        </p:txBody>
      </p:sp>
      <p:sp>
        <p:nvSpPr>
          <p:cNvPr id="3" name="Tijdelijke aanduiding voor inhoud 2"/>
          <p:cNvSpPr>
            <a:spLocks noGrp="1"/>
          </p:cNvSpPr>
          <p:nvPr>
            <p:ph idx="1"/>
          </p:nvPr>
        </p:nvSpPr>
        <p:spPr>
          <a:xfrm>
            <a:off x="4860032" y="1200151"/>
            <a:ext cx="3826768" cy="3394472"/>
          </a:xfrm>
        </p:spPr>
        <p:txBody>
          <a:bodyPr>
            <a:normAutofit fontScale="77500" lnSpcReduction="20000"/>
          </a:bodyPr>
          <a:lstStyle/>
          <a:p>
            <a:r>
              <a:rPr lang="en-US" dirty="0" smtClean="0"/>
              <a:t>The position of the servo is changed by sending pulses of different width.</a:t>
            </a:r>
          </a:p>
          <a:p>
            <a:r>
              <a:rPr lang="en-US" dirty="0" smtClean="0"/>
              <a:t>The servo looks at the </a:t>
            </a:r>
            <a:r>
              <a:rPr lang="en-US" dirty="0" err="1" smtClean="0"/>
              <a:t>pulsewidth</a:t>
            </a:r>
            <a:r>
              <a:rPr lang="en-US" dirty="0" smtClean="0"/>
              <a:t> and turns as desired.</a:t>
            </a:r>
          </a:p>
          <a:p>
            <a:r>
              <a:rPr lang="en-US" dirty="0" smtClean="0"/>
              <a:t>The servo gets power separately.</a:t>
            </a:r>
            <a:endParaRPr lang="nl-NL" dirty="0" smtClean="0"/>
          </a:p>
          <a:p>
            <a:r>
              <a:rPr lang="en-US" dirty="0" smtClean="0"/>
              <a:t>With a servo, the pulse width modulation is not controlling the amount of energy fed to the servo</a:t>
            </a:r>
          </a:p>
          <a:p>
            <a:r>
              <a:rPr lang="en-US" dirty="0" smtClean="0"/>
              <a:t>With a servo, pulse width modulation is rather a communication protocol.</a:t>
            </a:r>
          </a:p>
        </p:txBody>
      </p:sp>
      <p:pic>
        <p:nvPicPr>
          <p:cNvPr id="7170" name="Picture 2" descr="C:\Users\M5810video\Documents\Weekendschool\Github\Old\pwm.png"/>
          <p:cNvPicPr>
            <a:picLocks noChangeAspect="1" noChangeArrowheads="1"/>
          </p:cNvPicPr>
          <p:nvPr/>
        </p:nvPicPr>
        <p:blipFill>
          <a:blip r:embed="rId3" cstate="print"/>
          <a:srcRect/>
          <a:stretch>
            <a:fillRect/>
          </a:stretch>
        </p:blipFill>
        <p:spPr bwMode="auto">
          <a:xfrm>
            <a:off x="395536" y="1203598"/>
            <a:ext cx="4054877" cy="3351138"/>
          </a:xfrm>
          <a:prstGeom prst="rect">
            <a:avLst/>
          </a:prstGeom>
          <a:noFill/>
        </p:spPr>
      </p:pic>
      <p:sp>
        <p:nvSpPr>
          <p:cNvPr id="5" name="Tijdelijke aanduiding voor dianummer 4"/>
          <p:cNvSpPr>
            <a:spLocks noGrp="1"/>
          </p:cNvSpPr>
          <p:nvPr>
            <p:ph type="sldNum" sz="quarter" idx="12"/>
          </p:nvPr>
        </p:nvSpPr>
        <p:spPr/>
        <p:txBody>
          <a:bodyPr/>
          <a:lstStyle/>
          <a:p>
            <a:fld id="{6802DAD7-DC19-4A9E-93C3-E71314786426}" type="slidenum">
              <a:rPr lang="nl-NL" smtClean="0"/>
              <a:pPr/>
              <a:t>76</a:t>
            </a:fld>
            <a:endParaRPr lang="nl-NL"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M5810video\Documents\Weekendschool\Pi And More\PiAndMore WS - 4 - analog input_bb.jpg"/>
          <p:cNvPicPr>
            <a:picLocks noChangeAspect="1" noChangeArrowheads="1"/>
          </p:cNvPicPr>
          <p:nvPr/>
        </p:nvPicPr>
        <p:blipFill>
          <a:blip r:embed="rId3" cstate="print"/>
          <a:srcRect/>
          <a:stretch>
            <a:fillRect/>
          </a:stretch>
        </p:blipFill>
        <p:spPr bwMode="auto">
          <a:xfrm>
            <a:off x="0" y="1059582"/>
            <a:ext cx="5223154" cy="4084117"/>
          </a:xfrm>
          <a:prstGeom prst="rect">
            <a:avLst/>
          </a:prstGeom>
          <a:noFill/>
        </p:spPr>
      </p:pic>
      <p:sp>
        <p:nvSpPr>
          <p:cNvPr id="2" name="Titel 1"/>
          <p:cNvSpPr>
            <a:spLocks noGrp="1"/>
          </p:cNvSpPr>
          <p:nvPr>
            <p:ph type="title"/>
          </p:nvPr>
        </p:nvSpPr>
        <p:spPr/>
        <p:txBody>
          <a:bodyPr/>
          <a:lstStyle/>
          <a:p>
            <a:r>
              <a:rPr lang="en-US" dirty="0" smtClean="0"/>
              <a:t>Adding the servo to pin 12</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77</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8" name="Tekstvak 17"/>
          <p:cNvSpPr txBox="1"/>
          <p:nvPr/>
        </p:nvSpPr>
        <p:spPr>
          <a:xfrm>
            <a:off x="1619672"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
        <p:nvSpPr>
          <p:cNvPr id="14" name="PIJL-OMHOOG 13"/>
          <p:cNvSpPr/>
          <p:nvPr/>
        </p:nvSpPr>
        <p:spPr>
          <a:xfrm rot="10800000">
            <a:off x="7650416"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a:off x="7650416" y="3723878"/>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Tekstvak 16"/>
          <p:cNvSpPr txBox="1"/>
          <p:nvPr/>
        </p:nvSpPr>
        <p:spPr>
          <a:xfrm>
            <a:off x="6444208" y="4227934"/>
            <a:ext cx="2699792" cy="369332"/>
          </a:xfrm>
          <a:prstGeom prst="rect">
            <a:avLst/>
          </a:prstGeom>
          <a:noFill/>
        </p:spPr>
        <p:txBody>
          <a:bodyPr wrap="square" rtlCol="0">
            <a:spAutoFit/>
          </a:bodyPr>
          <a:lstStyle/>
          <a:p>
            <a:pPr algn="ctr"/>
            <a:r>
              <a:rPr lang="en-US" dirty="0" smtClean="0"/>
              <a:t>Dark brown wire here</a:t>
            </a:r>
            <a:endParaRPr lang="nl-NL"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Testing the servo</a:t>
            </a:r>
            <a:endParaRPr lang="nl-NL" dirty="0"/>
          </a:p>
        </p:txBody>
      </p:sp>
      <p:sp>
        <p:nvSpPr>
          <p:cNvPr id="3" name="Tijdelijke aanduiding voor inhoud 2"/>
          <p:cNvSpPr>
            <a:spLocks noGrp="1"/>
          </p:cNvSpPr>
          <p:nvPr>
            <p:ph idx="1"/>
          </p:nvPr>
        </p:nvSpPr>
        <p:spPr/>
        <p:txBody>
          <a:bodyPr>
            <a:normAutofit fontScale="77500" lnSpcReduction="20000"/>
          </a:bodyPr>
          <a:lstStyle/>
          <a:p>
            <a:r>
              <a:rPr lang="en-US" dirty="0" smtClean="0"/>
              <a:t>Reconnect and repower the board</a:t>
            </a:r>
          </a:p>
          <a:p>
            <a:r>
              <a:rPr lang="en-US" dirty="0" smtClean="0"/>
              <a:t>In Scratch, create a variable </a:t>
            </a:r>
            <a:r>
              <a:rPr lang="en-US" i="1" dirty="0" smtClean="0"/>
              <a:t>Servo1 </a:t>
            </a:r>
            <a:r>
              <a:rPr lang="en-US" dirty="0" smtClean="0"/>
              <a:t>and make it visible.</a:t>
            </a:r>
            <a:endParaRPr lang="en-US" i="1" dirty="0" smtClean="0"/>
          </a:p>
          <a:p>
            <a:r>
              <a:rPr lang="en-US" dirty="0" smtClean="0"/>
              <a:t>Try out giving it values between 0 and 100 via the slider on the variable.</a:t>
            </a:r>
          </a:p>
          <a:p>
            <a:pPr lvl="1"/>
            <a:r>
              <a:rPr lang="en-US" dirty="0" smtClean="0"/>
              <a:t>The servo can handle values between 0 and 180</a:t>
            </a:r>
          </a:p>
          <a:p>
            <a:pPr lvl="1"/>
            <a:r>
              <a:rPr lang="en-US" dirty="0" smtClean="0"/>
              <a:t>Does it move?</a:t>
            </a:r>
          </a:p>
          <a:p>
            <a:r>
              <a:rPr lang="en-US" dirty="0" smtClean="0"/>
              <a:t>Update the loop where you set the </a:t>
            </a:r>
            <a:r>
              <a:rPr lang="en-US" i="1" dirty="0" smtClean="0"/>
              <a:t>Big Blue LED </a:t>
            </a:r>
            <a:r>
              <a:rPr lang="en-US" dirty="0" smtClean="0"/>
              <a:t>value </a:t>
            </a:r>
            <a:br>
              <a:rPr lang="en-US" dirty="0" smtClean="0"/>
            </a:br>
            <a:r>
              <a:rPr lang="en-US" dirty="0" smtClean="0"/>
              <a:t>dependent on the </a:t>
            </a:r>
            <a:r>
              <a:rPr lang="en-US" dirty="0" err="1" smtClean="0"/>
              <a:t>potmeter</a:t>
            </a:r>
            <a:r>
              <a:rPr lang="en-US" dirty="0" smtClean="0"/>
              <a:t> reading to now also set </a:t>
            </a:r>
            <a:r>
              <a:rPr lang="en-US" i="1" dirty="0" smtClean="0"/>
              <a:t>Servo 1</a:t>
            </a:r>
            <a:r>
              <a:rPr lang="en-US" dirty="0" smtClean="0"/>
              <a:t>. </a:t>
            </a:r>
          </a:p>
          <a:p>
            <a:pPr lvl="1"/>
            <a:r>
              <a:rPr lang="en-US" dirty="0" smtClean="0"/>
              <a:t>But watch out: values have to be between 0 and 180.</a:t>
            </a:r>
          </a:p>
          <a:p>
            <a:pPr lvl="1"/>
            <a:r>
              <a:rPr lang="en-US" dirty="0" smtClean="0"/>
              <a:t>To avoid overflow: first divide by 1024, then multiply by 180.</a:t>
            </a:r>
          </a:p>
          <a:p>
            <a:r>
              <a:rPr lang="en-US" dirty="0" smtClean="0"/>
              <a:t>You may observe jitter. </a:t>
            </a:r>
          </a:p>
          <a:p>
            <a:pPr lvl="1"/>
            <a:r>
              <a:rPr lang="en-US" dirty="0" smtClean="0"/>
              <a:t>Because the values of the </a:t>
            </a:r>
            <a:r>
              <a:rPr lang="en-US" dirty="0" err="1" smtClean="0"/>
              <a:t>potmeter</a:t>
            </a:r>
            <a:r>
              <a:rPr lang="en-US" dirty="0" smtClean="0"/>
              <a:t> will drift a bit and there will be power fluctuations, the reading of the </a:t>
            </a:r>
            <a:r>
              <a:rPr lang="en-US" dirty="0" err="1" smtClean="0"/>
              <a:t>potmeter</a:t>
            </a:r>
            <a:r>
              <a:rPr lang="en-US" dirty="0" smtClean="0"/>
              <a:t> will not be constant.</a:t>
            </a:r>
          </a:p>
          <a:p>
            <a:pPr lvl="1"/>
            <a:r>
              <a:rPr lang="en-US" dirty="0" smtClean="0"/>
              <a:t>We will in the advanced workshop show how to deal with jitter</a:t>
            </a:r>
          </a:p>
          <a:p>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78</a:t>
            </a:fld>
            <a:endParaRPr lang="nl-NL" dirty="0"/>
          </a:p>
        </p:txBody>
      </p:sp>
      <p:pic>
        <p:nvPicPr>
          <p:cNvPr id="7170" name="Picture 2" descr="\\NASHANSELMA2\weekendschool\screenshots\piandmore20170621Jun061498073228.jpg"/>
          <p:cNvPicPr>
            <a:picLocks noChangeAspect="1" noChangeArrowheads="1"/>
          </p:cNvPicPr>
          <p:nvPr/>
        </p:nvPicPr>
        <p:blipFill>
          <a:blip r:embed="rId3" cstate="print"/>
          <a:srcRect/>
          <a:stretch>
            <a:fillRect/>
          </a:stretch>
        </p:blipFill>
        <p:spPr bwMode="auto">
          <a:xfrm>
            <a:off x="6084168" y="339502"/>
            <a:ext cx="2841129" cy="1139373"/>
          </a:xfrm>
          <a:prstGeom prst="rect">
            <a:avLst/>
          </a:prstGeom>
          <a:noFill/>
        </p:spPr>
      </p:pic>
      <p:cxnSp>
        <p:nvCxnSpPr>
          <p:cNvPr id="7" name="Gebogen verbindingslijn 6"/>
          <p:cNvCxnSpPr/>
          <p:nvPr/>
        </p:nvCxnSpPr>
        <p:spPr>
          <a:xfrm rot="5400000" flipH="1" flipV="1">
            <a:off x="6552220" y="1959682"/>
            <a:ext cx="1944216" cy="1008112"/>
          </a:xfrm>
          <a:prstGeom prst="bentConnector3">
            <a:avLst>
              <a:gd name="adj1" fmla="val 29"/>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Controlling a buzzer with PWM</a:t>
            </a:r>
            <a:endParaRPr lang="nl-NL" dirty="0"/>
          </a:p>
        </p:txBody>
      </p:sp>
      <p:sp>
        <p:nvSpPr>
          <p:cNvPr id="3" name="Tijdelijke aanduiding voor inhoud 2"/>
          <p:cNvSpPr>
            <a:spLocks noGrp="1"/>
          </p:cNvSpPr>
          <p:nvPr>
            <p:ph idx="1"/>
          </p:nvPr>
        </p:nvSpPr>
        <p:spPr/>
        <p:txBody>
          <a:bodyPr/>
          <a:lstStyle/>
          <a:p>
            <a:r>
              <a:rPr lang="en-US" dirty="0" smtClean="0"/>
              <a:t>The buzzer will sound if it gets a signal in an audible frequency range.</a:t>
            </a:r>
          </a:p>
          <a:p>
            <a:r>
              <a:rPr lang="en-US" dirty="0" smtClean="0"/>
              <a:t>A PWM signal on </a:t>
            </a:r>
            <a:r>
              <a:rPr lang="en-US" dirty="0" err="1" smtClean="0"/>
              <a:t>Arduino</a:t>
            </a:r>
            <a:r>
              <a:rPr lang="en-US" dirty="0" smtClean="0"/>
              <a:t> gives ca. 800 Hz.</a:t>
            </a:r>
          </a:p>
          <a:p>
            <a:pPr lvl="1"/>
            <a:r>
              <a:rPr lang="en-US" dirty="0" smtClean="0"/>
              <a:t>Different for different pins</a:t>
            </a:r>
          </a:p>
          <a:p>
            <a:r>
              <a:rPr lang="en-US" dirty="0" smtClean="0"/>
              <a:t>You will see that there is not much influence by changing the duty cycle.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79</a:t>
            </a:fld>
            <a:endParaRPr lang="nl-NL"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Versions of Scratch</a:t>
            </a:r>
            <a:endParaRPr lang="nl-NL" dirty="0"/>
          </a:p>
        </p:txBody>
      </p:sp>
      <p:sp>
        <p:nvSpPr>
          <p:cNvPr id="3" name="Tijdelijke aanduiding voor inhoud 2"/>
          <p:cNvSpPr>
            <a:spLocks noGrp="1"/>
          </p:cNvSpPr>
          <p:nvPr>
            <p:ph idx="1"/>
          </p:nvPr>
        </p:nvSpPr>
        <p:spPr/>
        <p:txBody>
          <a:bodyPr/>
          <a:lstStyle/>
          <a:p>
            <a:r>
              <a:rPr lang="en-US" dirty="0" err="1" smtClean="0"/>
              <a:t>scratchClient</a:t>
            </a:r>
            <a:r>
              <a:rPr lang="en-US" dirty="0" smtClean="0"/>
              <a:t> can work with</a:t>
            </a:r>
          </a:p>
          <a:p>
            <a:pPr lvl="1"/>
            <a:r>
              <a:rPr lang="en-US" dirty="0" smtClean="0"/>
              <a:t>Scratch 1.4</a:t>
            </a:r>
          </a:p>
          <a:p>
            <a:pPr lvl="1"/>
            <a:r>
              <a:rPr lang="en-US" dirty="0" smtClean="0"/>
              <a:t>The (for Raspberry Pi) new Scratch 2</a:t>
            </a:r>
          </a:p>
          <a:p>
            <a:r>
              <a:rPr lang="en-US" dirty="0" smtClean="0"/>
              <a:t>This w</a:t>
            </a:r>
            <a:r>
              <a:rPr lang="en-US" dirty="0" smtClean="0"/>
              <a:t>orkshop </a:t>
            </a:r>
            <a:r>
              <a:rPr lang="en-US" dirty="0" smtClean="0"/>
              <a:t>is written for Scratch 2</a:t>
            </a:r>
          </a:p>
          <a:p>
            <a:pPr lvl="1"/>
            <a:r>
              <a:rPr lang="en-US" dirty="0" smtClean="0"/>
              <a:t>Scratch 2 on Raspberry Pi has some bugs, but we will work around it.</a:t>
            </a:r>
          </a:p>
          <a:p>
            <a:pPr lvl="1"/>
            <a:r>
              <a:rPr lang="en-US" dirty="0" smtClean="0"/>
              <a:t>If you want to see how to do it for Scratch 1.4, see the end of the presentation </a:t>
            </a:r>
            <a:r>
              <a:rPr lang="en-US" dirty="0" smtClean="0"/>
              <a:t>in Appendix A.</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a:t>
            </a:fld>
            <a:endParaRPr lang="nl-NL"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M5810video\Documents\Weekendschool\Pi And More\PiAndMore WS - 4 - analog input_bb.jpg"/>
          <p:cNvPicPr>
            <a:picLocks noChangeAspect="1" noChangeArrowheads="1"/>
          </p:cNvPicPr>
          <p:nvPr/>
        </p:nvPicPr>
        <p:blipFill>
          <a:blip r:embed="rId3" cstate="print"/>
          <a:srcRect/>
          <a:stretch>
            <a:fillRect/>
          </a:stretch>
        </p:blipFill>
        <p:spPr bwMode="auto">
          <a:xfrm>
            <a:off x="0" y="1059582"/>
            <a:ext cx="5223154" cy="4084117"/>
          </a:xfrm>
          <a:prstGeom prst="rect">
            <a:avLst/>
          </a:prstGeom>
          <a:noFill/>
        </p:spPr>
      </p:pic>
      <p:sp>
        <p:nvSpPr>
          <p:cNvPr id="2" name="Titel 1"/>
          <p:cNvSpPr>
            <a:spLocks noGrp="1"/>
          </p:cNvSpPr>
          <p:nvPr>
            <p:ph type="title"/>
          </p:nvPr>
        </p:nvSpPr>
        <p:spPr/>
        <p:txBody>
          <a:bodyPr/>
          <a:lstStyle/>
          <a:p>
            <a:r>
              <a:rPr lang="en-US" dirty="0" smtClean="0"/>
              <a:t>Connect the buzzer to pin 11</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80</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8" name="Tekstvak 17"/>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updating!</a:t>
            </a:r>
            <a:endParaRPr lang="nl-NL" dirty="0">
              <a:solidFill>
                <a:schemeClr val="bg1"/>
              </a:solidFill>
            </a:endParaRPr>
          </a:p>
        </p:txBody>
      </p:sp>
      <p:sp>
        <p:nvSpPr>
          <p:cNvPr id="15" name="PIJL-OMHOOG 14"/>
          <p:cNvSpPr/>
          <p:nvPr/>
        </p:nvSpPr>
        <p:spPr>
          <a:xfrm>
            <a:off x="2195736"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PIJL-OMHOOG 13"/>
          <p:cNvSpPr/>
          <p:nvPr/>
        </p:nvSpPr>
        <p:spPr>
          <a:xfrm rot="10800000">
            <a:off x="7362384"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a:off x="7362384" y="3723878"/>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Tekstvak 16"/>
          <p:cNvSpPr txBox="1"/>
          <p:nvPr/>
        </p:nvSpPr>
        <p:spPr>
          <a:xfrm>
            <a:off x="2843808" y="987574"/>
            <a:ext cx="2376264" cy="923330"/>
          </a:xfrm>
          <a:prstGeom prst="rect">
            <a:avLst/>
          </a:prstGeom>
          <a:solidFill>
            <a:srgbClr val="FF3300"/>
          </a:solidFill>
        </p:spPr>
        <p:txBody>
          <a:bodyPr wrap="square" rtlCol="0">
            <a:spAutoFit/>
          </a:bodyPr>
          <a:lstStyle/>
          <a:p>
            <a:pPr algn="ctr"/>
            <a:r>
              <a:rPr lang="en-US" dirty="0" smtClean="0">
                <a:solidFill>
                  <a:schemeClr val="bg1"/>
                </a:solidFill>
              </a:rPr>
              <a:t>Carefully watch the wires. Connect </a:t>
            </a:r>
            <a:r>
              <a:rPr lang="en-US" dirty="0" err="1" smtClean="0">
                <a:solidFill>
                  <a:schemeClr val="bg1"/>
                </a:solidFill>
              </a:rPr>
              <a:t>Vcc</a:t>
            </a:r>
            <a:r>
              <a:rPr lang="en-US" dirty="0" smtClean="0">
                <a:solidFill>
                  <a:schemeClr val="bg1"/>
                </a:solidFill>
              </a:rPr>
              <a:t>, GND and I/O correctly!</a:t>
            </a:r>
            <a:endParaRPr lang="nl-NL" dirty="0" smtClean="0">
              <a:solidFill>
                <a:schemeClr val="bg1"/>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Testing the buzzer</a:t>
            </a:r>
            <a:endParaRPr lang="nl-NL" dirty="0"/>
          </a:p>
        </p:txBody>
      </p:sp>
      <p:sp>
        <p:nvSpPr>
          <p:cNvPr id="3" name="Tijdelijke aanduiding voor inhoud 2"/>
          <p:cNvSpPr>
            <a:spLocks noGrp="1"/>
          </p:cNvSpPr>
          <p:nvPr>
            <p:ph idx="1"/>
          </p:nvPr>
        </p:nvSpPr>
        <p:spPr/>
        <p:txBody>
          <a:bodyPr>
            <a:normAutofit fontScale="92500" lnSpcReduction="20000"/>
          </a:bodyPr>
          <a:lstStyle/>
          <a:p>
            <a:r>
              <a:rPr lang="en-US" dirty="0" smtClean="0"/>
              <a:t>No need to restart </a:t>
            </a:r>
            <a:r>
              <a:rPr lang="en-US" dirty="0" err="1" smtClean="0"/>
              <a:t>scratchClient</a:t>
            </a:r>
            <a:r>
              <a:rPr lang="en-US" dirty="0" smtClean="0"/>
              <a:t>, because the </a:t>
            </a:r>
            <a:r>
              <a:rPr lang="en-US" dirty="0" err="1" smtClean="0"/>
              <a:t>config</a:t>
            </a:r>
            <a:r>
              <a:rPr lang="en-US" dirty="0" smtClean="0"/>
              <a:t> file was not changed.</a:t>
            </a:r>
          </a:p>
          <a:p>
            <a:r>
              <a:rPr lang="en-US" dirty="0" smtClean="0"/>
              <a:t>Define a variable </a:t>
            </a:r>
            <a:r>
              <a:rPr lang="en-US" i="1" dirty="0" smtClean="0"/>
              <a:t>Buzzer</a:t>
            </a:r>
            <a:r>
              <a:rPr lang="en-US" dirty="0" smtClean="0"/>
              <a:t> in Scratch</a:t>
            </a:r>
          </a:p>
          <a:p>
            <a:r>
              <a:rPr lang="en-US" dirty="0" smtClean="0"/>
              <a:t>Give it values between 0 and 100 </a:t>
            </a:r>
          </a:p>
          <a:p>
            <a:pPr lvl="1"/>
            <a:r>
              <a:rPr lang="en-US" dirty="0" smtClean="0"/>
              <a:t>Using the slider on the variable</a:t>
            </a:r>
          </a:p>
          <a:p>
            <a:pPr lvl="1"/>
            <a:r>
              <a:rPr lang="en-US" dirty="0" smtClean="0"/>
              <a:t>Does the value have much impact?</a:t>
            </a:r>
          </a:p>
          <a:p>
            <a:r>
              <a:rPr lang="en-US" dirty="0" smtClean="0"/>
              <a:t>Add the setting of the buzzer to the loop where you already set the servo and the Big Blue LED.</a:t>
            </a:r>
          </a:p>
          <a:p>
            <a:pPr lvl="1"/>
            <a:r>
              <a:rPr lang="en-US" dirty="0" smtClean="0"/>
              <a:t>Like with the LED, the values must be between 0 and 255.</a:t>
            </a:r>
          </a:p>
          <a:p>
            <a:r>
              <a:rPr lang="en-US" dirty="0" smtClean="0"/>
              <a:t>Only test a short time (to save the ears of your neighbors </a:t>
            </a:r>
            <a:r>
              <a:rPr lang="en-US" dirty="0" smtClean="0">
                <a:sym typeface="Wingdings" pitchFamily="2" charset="2"/>
              </a:rPr>
              <a:t></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81</a:t>
            </a:fld>
            <a:endParaRPr lang="nl-NL"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PWM limitations of </a:t>
            </a:r>
            <a:r>
              <a:rPr lang="en-US" dirty="0" err="1" smtClean="0"/>
              <a:t>Arduino</a:t>
            </a:r>
            <a:r>
              <a:rPr lang="en-US" dirty="0" smtClean="0"/>
              <a:t> </a:t>
            </a:r>
            <a:r>
              <a:rPr lang="en-US" sz="2700" dirty="0" smtClean="0"/>
              <a:t>(</a:t>
            </a:r>
            <a:r>
              <a:rPr lang="en-US" sz="2700" dirty="0" err="1" smtClean="0"/>
              <a:t>Nano</a:t>
            </a:r>
            <a:r>
              <a:rPr lang="en-US" sz="2700" dirty="0" smtClean="0"/>
              <a:t> and Uno)</a:t>
            </a:r>
            <a:endParaRPr lang="nl-NL" dirty="0"/>
          </a:p>
        </p:txBody>
      </p:sp>
      <p:sp>
        <p:nvSpPr>
          <p:cNvPr id="3" name="Tijdelijke aanduiding voor inhoud 2"/>
          <p:cNvSpPr>
            <a:spLocks noGrp="1"/>
          </p:cNvSpPr>
          <p:nvPr>
            <p:ph idx="1"/>
          </p:nvPr>
        </p:nvSpPr>
        <p:spPr/>
        <p:txBody>
          <a:bodyPr/>
          <a:lstStyle/>
          <a:p>
            <a:r>
              <a:rPr lang="en-US" dirty="0" smtClean="0"/>
              <a:t>General PWM is available on pins 3, 5, 6, 9, 10, 11</a:t>
            </a:r>
          </a:p>
          <a:p>
            <a:r>
              <a:rPr lang="en-US" dirty="0" smtClean="0"/>
              <a:t>Servo can be configured on those pins, but also on 2, 4, 7, 8, 12</a:t>
            </a:r>
          </a:p>
          <a:p>
            <a:r>
              <a:rPr lang="en-US" dirty="0" smtClean="0"/>
              <a:t>If a servo is configured on any pin, pins 9 and 10 cannot be configured as PWM anymore.</a:t>
            </a:r>
          </a:p>
          <a:p>
            <a:pPr lvl="1"/>
            <a:r>
              <a:rPr lang="en-US" dirty="0" smtClean="0"/>
              <a:t>The </a:t>
            </a:r>
            <a:r>
              <a:rPr lang="en-US" dirty="0" err="1" smtClean="0"/>
              <a:t>config</a:t>
            </a:r>
            <a:r>
              <a:rPr lang="en-US" dirty="0" smtClean="0"/>
              <a:t> tool will warn you if you do it wrongly.</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82</a:t>
            </a:fld>
            <a:endParaRPr lang="nl-NL"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9: Make a Scratch program</a:t>
            </a:r>
            <a:endParaRPr lang="nl-NL" dirty="0"/>
          </a:p>
        </p:txBody>
      </p:sp>
      <p:sp>
        <p:nvSpPr>
          <p:cNvPr id="6" name="Ondertitel 5"/>
          <p:cNvSpPr>
            <a:spLocks noGrp="1"/>
          </p:cNvSpPr>
          <p:nvPr>
            <p:ph type="subTitle" idx="1"/>
          </p:nvPr>
        </p:nvSpPr>
        <p:spPr/>
        <p:txBody>
          <a:bodyPr/>
          <a:lstStyle/>
          <a:p>
            <a:r>
              <a:rPr lang="en-US" dirty="0" smtClean="0">
                <a:solidFill>
                  <a:schemeClr val="bg1"/>
                </a:solidFill>
              </a:rPr>
              <a:t>Extra material in case you have time left</a:t>
            </a:r>
            <a:endParaRPr lang="nl-NL" dirty="0">
              <a:solidFill>
                <a:schemeClr val="bg1"/>
              </a:solidFill>
            </a:endParaRPr>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83</a:t>
            </a:fld>
            <a:endParaRPr lang="nl-NL"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Integrate with sprites</a:t>
            </a:r>
            <a:endParaRPr lang="nl-NL" dirty="0"/>
          </a:p>
        </p:txBody>
      </p:sp>
      <p:sp>
        <p:nvSpPr>
          <p:cNvPr id="3" name="Tijdelijke aanduiding voor inhoud 2"/>
          <p:cNvSpPr>
            <a:spLocks noGrp="1"/>
          </p:cNvSpPr>
          <p:nvPr>
            <p:ph idx="1"/>
          </p:nvPr>
        </p:nvSpPr>
        <p:spPr/>
        <p:txBody>
          <a:bodyPr/>
          <a:lstStyle/>
          <a:p>
            <a:r>
              <a:rPr lang="en-US" dirty="0" smtClean="0"/>
              <a:t>Load the following sprite</a:t>
            </a:r>
          </a:p>
          <a:p>
            <a:pPr lvl="1"/>
            <a:r>
              <a:rPr lang="en-US" dirty="0" smtClean="0"/>
              <a:t>Big Red LED</a:t>
            </a:r>
          </a:p>
          <a:p>
            <a:pPr lvl="1"/>
            <a:r>
              <a:rPr lang="en-US" dirty="0" smtClean="0"/>
              <a:t>Sits in the </a:t>
            </a:r>
            <a:r>
              <a:rPr lang="en-US" i="1" dirty="0" err="1" smtClean="0"/>
              <a:t>PiAndMore</a:t>
            </a:r>
            <a:r>
              <a:rPr lang="en-US" dirty="0" smtClean="0"/>
              <a:t> folder on the desktop in a folder </a:t>
            </a:r>
            <a:r>
              <a:rPr lang="en-US" i="1" dirty="0" smtClean="0"/>
              <a:t>Sprites</a:t>
            </a:r>
            <a:r>
              <a:rPr lang="en-US" dirty="0" smtClean="0"/>
              <a:t>.</a:t>
            </a:r>
          </a:p>
          <a:p>
            <a:r>
              <a:rPr lang="en-US" dirty="0" smtClean="0"/>
              <a:t>Take a look at the code of the sprite.</a:t>
            </a:r>
          </a:p>
          <a:p>
            <a:r>
              <a:rPr lang="en-US" dirty="0" smtClean="0"/>
              <a:t>Update the code that you wrote earlier today for the </a:t>
            </a:r>
            <a:r>
              <a:rPr lang="en-US" i="1" dirty="0" smtClean="0"/>
              <a:t>Big Red LED</a:t>
            </a:r>
            <a:r>
              <a:rPr lang="en-US" dirty="0" smtClean="0"/>
              <a:t> so that it sends messages to the sprite to turn the LED on and off</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84</a:t>
            </a:fld>
            <a:endParaRPr lang="nl-NL"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the Big Green LED sprite</a:t>
            </a:r>
            <a:endParaRPr lang="nl-NL" dirty="0"/>
          </a:p>
        </p:txBody>
      </p:sp>
      <p:sp>
        <p:nvSpPr>
          <p:cNvPr id="3" name="Tijdelijke aanduiding voor inhoud 2"/>
          <p:cNvSpPr>
            <a:spLocks noGrp="1"/>
          </p:cNvSpPr>
          <p:nvPr>
            <p:ph idx="1"/>
          </p:nvPr>
        </p:nvSpPr>
        <p:spPr/>
        <p:txBody>
          <a:bodyPr/>
          <a:lstStyle/>
          <a:p>
            <a:r>
              <a:rPr lang="en-US" dirty="0" smtClean="0"/>
              <a:t>Same that you did with the Big Red LED sprite, but now for the Big Green LED sprite.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85</a:t>
            </a:fld>
            <a:endParaRPr lang="nl-NL"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the Big Blue LED sprite</a:t>
            </a:r>
            <a:endParaRPr lang="nl-NL" dirty="0"/>
          </a:p>
        </p:txBody>
      </p:sp>
      <p:sp>
        <p:nvSpPr>
          <p:cNvPr id="3" name="Tijdelijke aanduiding voor inhoud 2"/>
          <p:cNvSpPr>
            <a:spLocks noGrp="1"/>
          </p:cNvSpPr>
          <p:nvPr>
            <p:ph idx="1"/>
          </p:nvPr>
        </p:nvSpPr>
        <p:spPr/>
        <p:txBody>
          <a:bodyPr/>
          <a:lstStyle/>
          <a:p>
            <a:r>
              <a:rPr lang="en-US" dirty="0" smtClean="0"/>
              <a:t>Load the Big Blue LED sprite</a:t>
            </a:r>
          </a:p>
          <a:p>
            <a:r>
              <a:rPr lang="en-US" dirty="0" err="1" smtClean="0"/>
              <a:t>Analyse</a:t>
            </a:r>
            <a:r>
              <a:rPr lang="en-US" dirty="0" smtClean="0"/>
              <a:t> the code in that sprite, which is different</a:t>
            </a:r>
          </a:p>
          <a:p>
            <a:pPr lvl="1"/>
            <a:r>
              <a:rPr lang="en-US" dirty="0" smtClean="0"/>
              <a:t>The Big Blue LED sprite will move over the screen as the intensity changes</a:t>
            </a:r>
          </a:p>
          <a:p>
            <a:pPr lvl="1"/>
            <a:r>
              <a:rPr lang="en-US" dirty="0" smtClean="0"/>
              <a:t>You can also move it with your mouse and see the intensity change.</a:t>
            </a:r>
          </a:p>
          <a:p>
            <a:r>
              <a:rPr lang="en-US" dirty="0" smtClean="0"/>
              <a:t>Update your code that you wrote earlier to make use of the sprite.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86</a:t>
            </a:fld>
            <a:endParaRPr lang="nl-NL"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10: Take your work home</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87</a:t>
            </a:fld>
            <a:endParaRPr lang="nl-NL"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Do you want to take your work home?</a:t>
            </a:r>
            <a:endParaRPr lang="nl-NL" dirty="0"/>
          </a:p>
        </p:txBody>
      </p:sp>
      <p:sp>
        <p:nvSpPr>
          <p:cNvPr id="3" name="Tijdelijke aanduiding voor inhoud 2"/>
          <p:cNvSpPr>
            <a:spLocks noGrp="1"/>
          </p:cNvSpPr>
          <p:nvPr>
            <p:ph idx="1"/>
          </p:nvPr>
        </p:nvSpPr>
        <p:spPr/>
        <p:txBody>
          <a:bodyPr/>
          <a:lstStyle/>
          <a:p>
            <a:r>
              <a:rPr lang="en-US" dirty="0" smtClean="0"/>
              <a:t>If you brought your own USB stick, then connect it and copy the </a:t>
            </a:r>
            <a:r>
              <a:rPr lang="en-US" i="1" dirty="0" err="1" smtClean="0"/>
              <a:t>PiAndMore</a:t>
            </a:r>
            <a:r>
              <a:rPr lang="en-US" dirty="0" smtClean="0"/>
              <a:t> folder on the desktop</a:t>
            </a:r>
          </a:p>
          <a:p>
            <a:r>
              <a:rPr lang="en-US" dirty="0" smtClean="0"/>
              <a:t>The rest of the material you can download from </a:t>
            </a:r>
            <a:r>
              <a:rPr lang="en-US" dirty="0" smtClean="0">
                <a:hlinkClick r:id="rId3"/>
              </a:rPr>
              <a:t>www.github.com</a:t>
            </a:r>
            <a:r>
              <a:rPr lang="en-US" dirty="0" smtClean="0"/>
              <a:t> </a:t>
            </a:r>
          </a:p>
          <a:p>
            <a:r>
              <a:rPr lang="en-US" dirty="0" smtClean="0"/>
              <a:t>Take the flyer with you to remember where to find the material on </a:t>
            </a:r>
            <a:r>
              <a:rPr lang="en-US" dirty="0" err="1" smtClean="0"/>
              <a:t>github</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88</a:t>
            </a:fld>
            <a:endParaRPr lang="nl-NL"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11: Summary &amp; take </a:t>
            </a:r>
            <a:r>
              <a:rPr lang="en-US" dirty="0" err="1" smtClean="0"/>
              <a:t>aways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89</a:t>
            </a:fld>
            <a:endParaRPr lang="nl-NL"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Only a few rules today</a:t>
            </a:r>
            <a:endParaRPr lang="nl-NL" dirty="0"/>
          </a:p>
        </p:txBody>
      </p:sp>
      <p:sp>
        <p:nvSpPr>
          <p:cNvPr id="3" name="Tijdelijke aanduiding voor inhoud 2"/>
          <p:cNvSpPr>
            <a:spLocks noGrp="1"/>
          </p:cNvSpPr>
          <p:nvPr>
            <p:ph idx="1"/>
          </p:nvPr>
        </p:nvSpPr>
        <p:spPr>
          <a:xfrm>
            <a:off x="457200" y="1059582"/>
            <a:ext cx="8229600" cy="3744416"/>
          </a:xfrm>
        </p:spPr>
        <p:txBody>
          <a:bodyPr>
            <a:normAutofit fontScale="85000" lnSpcReduction="10000"/>
          </a:bodyPr>
          <a:lstStyle/>
          <a:p>
            <a:r>
              <a:rPr lang="en-US" dirty="0" smtClean="0"/>
              <a:t>Always put a resistor in series with the components when indicated.</a:t>
            </a:r>
          </a:p>
          <a:p>
            <a:pPr lvl="1"/>
            <a:r>
              <a:rPr lang="en-US" dirty="0" smtClean="0"/>
              <a:t>If you think there is no need then please tell us and we will explain</a:t>
            </a:r>
            <a:br>
              <a:rPr lang="en-US" dirty="0" smtClean="0"/>
            </a:br>
            <a:r>
              <a:rPr lang="en-US" dirty="0" smtClean="0"/>
              <a:t>what the reason is.</a:t>
            </a:r>
          </a:p>
          <a:p>
            <a:r>
              <a:rPr lang="en-US" dirty="0" smtClean="0"/>
              <a:t>When changing the wiring</a:t>
            </a:r>
          </a:p>
          <a:p>
            <a:pPr marL="711200" lvl="1" indent="-457200">
              <a:buFont typeface="+mj-lt"/>
              <a:buAutoNum type="arabicPeriod"/>
            </a:pPr>
            <a:r>
              <a:rPr lang="en-US" dirty="0" smtClean="0"/>
              <a:t>Detach the USB cable from the </a:t>
            </a:r>
            <a:r>
              <a:rPr lang="en-US" dirty="0" err="1" smtClean="0"/>
              <a:t>Arduino</a:t>
            </a:r>
            <a:r>
              <a:rPr lang="en-US" dirty="0" smtClean="0"/>
              <a:t> </a:t>
            </a:r>
            <a:r>
              <a:rPr lang="en-US" dirty="0" err="1" smtClean="0"/>
              <a:t>Nano</a:t>
            </a:r>
            <a:endParaRPr lang="en-US" dirty="0" smtClean="0"/>
          </a:p>
          <a:p>
            <a:pPr marL="711200" lvl="1" indent="-457200">
              <a:buFont typeface="+mj-lt"/>
              <a:buAutoNum type="arabicPeriod"/>
            </a:pPr>
            <a:r>
              <a:rPr lang="en-US" dirty="0" smtClean="0"/>
              <a:t>Switch off the 9V power</a:t>
            </a:r>
          </a:p>
          <a:p>
            <a:pPr marL="711200" lvl="1" indent="-457200">
              <a:buFont typeface="+mj-lt"/>
              <a:buAutoNum type="arabicPeriod"/>
            </a:pPr>
            <a:r>
              <a:rPr lang="en-US" dirty="0" smtClean="0"/>
              <a:t>Check, double check and check again whether the wiring is correct. </a:t>
            </a:r>
            <a:br>
              <a:rPr lang="en-US" dirty="0" smtClean="0"/>
            </a:br>
            <a:r>
              <a:rPr lang="en-US" dirty="0" smtClean="0"/>
              <a:t>You may blow up components when wiring wrongly!</a:t>
            </a:r>
          </a:p>
          <a:p>
            <a:pPr marL="711200" lvl="1" indent="-457200">
              <a:buFont typeface="+mj-lt"/>
              <a:buAutoNum type="arabicPeriod"/>
            </a:pPr>
            <a:r>
              <a:rPr lang="en-US" dirty="0" smtClean="0"/>
              <a:t>Make sure that you </a:t>
            </a:r>
            <a:r>
              <a:rPr lang="en-US" b="1" i="1" dirty="0" smtClean="0"/>
              <a:t>both</a:t>
            </a:r>
            <a:r>
              <a:rPr lang="en-US" dirty="0" smtClean="0"/>
              <a:t> (4 eyes principle) are convinced the wiring is OK </a:t>
            </a:r>
            <a:br>
              <a:rPr lang="en-US" dirty="0" smtClean="0"/>
            </a:br>
            <a:r>
              <a:rPr lang="en-US" dirty="0" smtClean="0"/>
              <a:t>before reconnecting and turning on power again.</a:t>
            </a:r>
          </a:p>
          <a:p>
            <a:pPr marL="711200" lvl="1" indent="-457200">
              <a:buFont typeface="+mj-lt"/>
              <a:buAutoNum type="arabicPeriod"/>
            </a:pPr>
            <a:r>
              <a:rPr lang="en-US" dirty="0" smtClean="0"/>
              <a:t>After changing a </a:t>
            </a:r>
            <a:r>
              <a:rPr lang="en-US" dirty="0" err="1" smtClean="0"/>
              <a:t>config</a:t>
            </a:r>
            <a:r>
              <a:rPr lang="en-US" dirty="0" smtClean="0"/>
              <a:t> file: restart </a:t>
            </a:r>
            <a:r>
              <a:rPr lang="en-US" dirty="0" err="1" smtClean="0"/>
              <a:t>scratchClient</a:t>
            </a:r>
            <a:endParaRPr lang="en-US" dirty="0" smtClean="0"/>
          </a:p>
          <a:p>
            <a:r>
              <a:rPr lang="en-US" dirty="0" smtClean="0"/>
              <a:t>If something breaks down or gets damaged: we have some spare material</a:t>
            </a:r>
          </a:p>
          <a:p>
            <a:pPr lvl="1"/>
            <a:r>
              <a:rPr lang="en-US" dirty="0" smtClean="0"/>
              <a:t>Do </a:t>
            </a:r>
            <a:r>
              <a:rPr lang="en-US" b="1" i="1" dirty="0" smtClean="0"/>
              <a:t>not</a:t>
            </a:r>
            <a:r>
              <a:rPr lang="en-US" dirty="0" smtClean="0"/>
              <a:t> put anything that is broken back into the box please.</a:t>
            </a:r>
          </a:p>
        </p:txBody>
      </p:sp>
      <p:pic>
        <p:nvPicPr>
          <p:cNvPr id="4099" name="Picture 3" descr="C:\Users\M5810video\Documents\Weekendschool\Github\Weekendschool-PiAndMore\PiAndMore\Part-1--Breadboard\resistor.png"/>
          <p:cNvPicPr>
            <a:picLocks noChangeAspect="1" noChangeArrowheads="1"/>
          </p:cNvPicPr>
          <p:nvPr/>
        </p:nvPicPr>
        <p:blipFill>
          <a:blip r:embed="rId3" cstate="print"/>
          <a:srcRect/>
          <a:stretch>
            <a:fillRect/>
          </a:stretch>
        </p:blipFill>
        <p:spPr bwMode="auto">
          <a:xfrm>
            <a:off x="7812360" y="1131590"/>
            <a:ext cx="803598" cy="803598"/>
          </a:xfrm>
          <a:prstGeom prst="rect">
            <a:avLst/>
          </a:prstGeom>
          <a:noFill/>
        </p:spPr>
      </p:pic>
      <p:pic>
        <p:nvPicPr>
          <p:cNvPr id="4100" name="Picture 4" descr="C:\Users\M5810video\Documents\Weekendschool\Github\Weekendschool-PiAndMore\PiAndMore\Part-1--Breadboard\usb-micro-kabel-1_8-meter.jpg"/>
          <p:cNvPicPr>
            <a:picLocks noChangeAspect="1" noChangeArrowheads="1"/>
          </p:cNvPicPr>
          <p:nvPr/>
        </p:nvPicPr>
        <p:blipFill>
          <a:blip r:embed="rId4" cstate="print"/>
          <a:srcRect l="16340" t="61455" r="46701"/>
          <a:stretch>
            <a:fillRect/>
          </a:stretch>
        </p:blipFill>
        <p:spPr bwMode="auto">
          <a:xfrm>
            <a:off x="5508104" y="2283718"/>
            <a:ext cx="430051" cy="288032"/>
          </a:xfrm>
          <a:prstGeom prst="rect">
            <a:avLst/>
          </a:prstGeom>
          <a:noFill/>
        </p:spPr>
      </p:pic>
      <p:pic>
        <p:nvPicPr>
          <p:cNvPr id="4101" name="Picture 5" descr="C:\Users\M5810video\Documents\Weekendschool\Github\Weekendschool-PiAndMore\PiAndMore\Part-1--Breadboard\theorist_small.jpg"/>
          <p:cNvPicPr>
            <a:picLocks noChangeAspect="1" noChangeArrowheads="1"/>
          </p:cNvPicPr>
          <p:nvPr/>
        </p:nvPicPr>
        <p:blipFill>
          <a:blip r:embed="rId5" cstate="print"/>
          <a:srcRect/>
          <a:stretch>
            <a:fillRect/>
          </a:stretch>
        </p:blipFill>
        <p:spPr bwMode="auto">
          <a:xfrm>
            <a:off x="7812360" y="3075806"/>
            <a:ext cx="864096" cy="1120988"/>
          </a:xfrm>
          <a:prstGeom prst="rect">
            <a:avLst/>
          </a:prstGeom>
          <a:noFill/>
        </p:spPr>
      </p:pic>
      <p:pic>
        <p:nvPicPr>
          <p:cNvPr id="4103" name="Picture 7"/>
          <p:cNvPicPr>
            <a:picLocks noChangeAspect="1" noChangeArrowheads="1"/>
          </p:cNvPicPr>
          <p:nvPr/>
        </p:nvPicPr>
        <p:blipFill>
          <a:blip r:embed="rId6" cstate="print"/>
          <a:srcRect/>
          <a:stretch>
            <a:fillRect/>
          </a:stretch>
        </p:blipFill>
        <p:spPr bwMode="auto">
          <a:xfrm>
            <a:off x="3707904" y="2499742"/>
            <a:ext cx="505220" cy="267469"/>
          </a:xfrm>
          <a:prstGeom prst="rect">
            <a:avLst/>
          </a:prstGeom>
          <a:noFill/>
          <a:ln w="9525">
            <a:noFill/>
            <a:miter lim="800000"/>
            <a:headEnd/>
            <a:tailEnd/>
          </a:ln>
        </p:spPr>
      </p:pic>
      <p:sp>
        <p:nvSpPr>
          <p:cNvPr id="9" name="Tijdelijke aanduiding voor dianummer 8"/>
          <p:cNvSpPr>
            <a:spLocks noGrp="1"/>
          </p:cNvSpPr>
          <p:nvPr>
            <p:ph type="sldNum" sz="quarter" idx="12"/>
          </p:nvPr>
        </p:nvSpPr>
        <p:spPr/>
        <p:txBody>
          <a:bodyPr/>
          <a:lstStyle/>
          <a:p>
            <a:fld id="{6802DAD7-DC19-4A9E-93C3-E71314786426}" type="slidenum">
              <a:rPr lang="nl-NL" smtClean="0"/>
              <a:pPr/>
              <a:t>9</a:t>
            </a:fld>
            <a:endParaRPr lang="nl-NL"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Take </a:t>
            </a:r>
            <a:r>
              <a:rPr lang="en-US" dirty="0" err="1" smtClean="0"/>
              <a:t>aways</a:t>
            </a:r>
            <a:r>
              <a:rPr lang="en-US" dirty="0" smtClean="0"/>
              <a:t> of the beginners workshop</a:t>
            </a:r>
            <a:endParaRPr lang="nl-NL" dirty="0"/>
          </a:p>
        </p:txBody>
      </p:sp>
      <p:sp>
        <p:nvSpPr>
          <p:cNvPr id="3" name="Tijdelijke aanduiding voor inhoud 2"/>
          <p:cNvSpPr>
            <a:spLocks noGrp="1"/>
          </p:cNvSpPr>
          <p:nvPr>
            <p:ph sz="half" idx="1"/>
          </p:nvPr>
        </p:nvSpPr>
        <p:spPr>
          <a:xfrm>
            <a:off x="5868144" y="987574"/>
            <a:ext cx="2886472" cy="3528392"/>
          </a:xfrm>
        </p:spPr>
        <p:txBody>
          <a:bodyPr>
            <a:normAutofit fontScale="55000" lnSpcReduction="20000"/>
          </a:bodyPr>
          <a:lstStyle/>
          <a:p>
            <a:r>
              <a:rPr lang="en-US" dirty="0" smtClean="0"/>
              <a:t>Functions that a pin on </a:t>
            </a:r>
            <a:r>
              <a:rPr lang="en-US" dirty="0" err="1" smtClean="0"/>
              <a:t>Arduino</a:t>
            </a:r>
            <a:r>
              <a:rPr lang="en-US" dirty="0" smtClean="0"/>
              <a:t> can have:</a:t>
            </a:r>
          </a:p>
          <a:p>
            <a:pPr lvl="1"/>
            <a:r>
              <a:rPr lang="en-US" dirty="0" smtClean="0"/>
              <a:t>Digital In</a:t>
            </a:r>
          </a:p>
          <a:p>
            <a:pPr lvl="1"/>
            <a:r>
              <a:rPr lang="en-US" dirty="0" smtClean="0"/>
              <a:t>Digital Out</a:t>
            </a:r>
          </a:p>
          <a:p>
            <a:pPr lvl="1"/>
            <a:r>
              <a:rPr lang="en-US" dirty="0" smtClean="0"/>
              <a:t>Analog In</a:t>
            </a:r>
          </a:p>
          <a:p>
            <a:pPr lvl="1"/>
            <a:r>
              <a:rPr lang="en-US" i="1" dirty="0" smtClean="0"/>
              <a:t>No Analog Out</a:t>
            </a:r>
          </a:p>
          <a:p>
            <a:pPr lvl="1"/>
            <a:r>
              <a:rPr lang="en-US" dirty="0" smtClean="0"/>
              <a:t>Pulse Width Modulation as alternative</a:t>
            </a:r>
          </a:p>
          <a:p>
            <a:pPr lvl="2"/>
            <a:r>
              <a:rPr lang="en-US" dirty="0" smtClean="0"/>
              <a:t>For modulating the brightness of a LED</a:t>
            </a:r>
          </a:p>
          <a:p>
            <a:pPr lvl="2"/>
            <a:r>
              <a:rPr lang="en-US" dirty="0" smtClean="0"/>
              <a:t>For controlling a servo</a:t>
            </a:r>
          </a:p>
          <a:p>
            <a:pPr lvl="2"/>
            <a:r>
              <a:rPr lang="en-US" dirty="0" smtClean="0"/>
              <a:t>For controlling a buzzer</a:t>
            </a:r>
          </a:p>
          <a:p>
            <a:pPr lvl="1"/>
            <a:r>
              <a:rPr lang="en-US" dirty="0" smtClean="0"/>
              <a:t>There a few more, see the advanced workshop</a:t>
            </a:r>
          </a:p>
          <a:p>
            <a:pPr lvl="1"/>
            <a:r>
              <a:rPr lang="en-US" dirty="0" smtClean="0"/>
              <a:t>You can configure pull up resistors on Digital In</a:t>
            </a:r>
          </a:p>
        </p:txBody>
      </p:sp>
      <p:sp>
        <p:nvSpPr>
          <p:cNvPr id="5" name="Tijdelijke aanduiding voor inhoud 4"/>
          <p:cNvSpPr>
            <a:spLocks noGrp="1"/>
          </p:cNvSpPr>
          <p:nvPr>
            <p:ph sz="half" idx="2"/>
          </p:nvPr>
        </p:nvSpPr>
        <p:spPr>
          <a:xfrm>
            <a:off x="539552" y="987574"/>
            <a:ext cx="5328592" cy="3744416"/>
          </a:xfrm>
        </p:spPr>
        <p:txBody>
          <a:bodyPr>
            <a:normAutofit fontScale="55000" lnSpcReduction="20000"/>
          </a:bodyPr>
          <a:lstStyle/>
          <a:p>
            <a:r>
              <a:rPr lang="en-US" dirty="0" smtClean="0"/>
              <a:t>With </a:t>
            </a:r>
            <a:r>
              <a:rPr lang="en-US" dirty="0" err="1" smtClean="0"/>
              <a:t>scratchClient</a:t>
            </a:r>
            <a:r>
              <a:rPr lang="en-US" dirty="0" smtClean="0"/>
              <a:t> you define:</a:t>
            </a:r>
          </a:p>
          <a:p>
            <a:pPr lvl="1"/>
            <a:r>
              <a:rPr lang="en-US" dirty="0" smtClean="0"/>
              <a:t>Function of each pin</a:t>
            </a:r>
          </a:p>
          <a:p>
            <a:pPr lvl="1"/>
            <a:r>
              <a:rPr lang="en-US" dirty="0" smtClean="0"/>
              <a:t>Symbolic name for each configured pin</a:t>
            </a:r>
          </a:p>
          <a:p>
            <a:r>
              <a:rPr lang="en-US" dirty="0" err="1" smtClean="0"/>
              <a:t>scratchClient</a:t>
            </a:r>
            <a:r>
              <a:rPr lang="en-US" dirty="0" smtClean="0"/>
              <a:t> </a:t>
            </a:r>
            <a:r>
              <a:rPr lang="en-US" dirty="0" err="1" smtClean="0"/>
              <a:t>config</a:t>
            </a:r>
            <a:r>
              <a:rPr lang="en-US" dirty="0" smtClean="0"/>
              <a:t> is the tool to setup the configuration </a:t>
            </a:r>
          </a:p>
          <a:p>
            <a:r>
              <a:rPr lang="en-US" dirty="0" smtClean="0"/>
              <a:t>Restart </a:t>
            </a:r>
            <a:r>
              <a:rPr lang="en-US" dirty="0" err="1" smtClean="0"/>
              <a:t>scratchClient</a:t>
            </a:r>
            <a:r>
              <a:rPr lang="en-US" dirty="0" smtClean="0"/>
              <a:t> after you changed the configuration</a:t>
            </a:r>
          </a:p>
          <a:p>
            <a:r>
              <a:rPr lang="en-US" dirty="0" smtClean="0"/>
              <a:t>Put a resistor in series with LEDs</a:t>
            </a:r>
          </a:p>
          <a:p>
            <a:r>
              <a:rPr lang="en-US" dirty="0" smtClean="0"/>
              <a:t>Put a resistor in series with switches</a:t>
            </a:r>
          </a:p>
          <a:p>
            <a:r>
              <a:rPr lang="en-US" dirty="0" smtClean="0"/>
              <a:t>Put a resistor in series with the middle contact of a potentiometer.</a:t>
            </a:r>
          </a:p>
          <a:p>
            <a:r>
              <a:rPr lang="en-US" dirty="0" smtClean="0"/>
              <a:t>Configure a pull up resistor if the input signal goes between 0 Volt and being open rather than between 0 Volt and 3 to 5 Volt.</a:t>
            </a:r>
          </a:p>
          <a:p>
            <a:r>
              <a:rPr lang="en-US" dirty="0" smtClean="0"/>
              <a:t>Output signals are controlled from Scratch by giving a variable a value</a:t>
            </a:r>
          </a:p>
          <a:p>
            <a:r>
              <a:rPr lang="en-US" dirty="0" smtClean="0"/>
              <a:t>Input signals are monitored by the sensor programming elements</a:t>
            </a:r>
          </a:p>
          <a:p>
            <a:r>
              <a:rPr lang="en-US" dirty="0" smtClean="0"/>
              <a:t>You can monitor the value of all pins from the browser</a:t>
            </a:r>
          </a:p>
          <a:p>
            <a:r>
              <a:rPr lang="en-US" b="1" dirty="0" err="1" smtClean="0"/>
              <a:t>scratchClient</a:t>
            </a:r>
            <a:r>
              <a:rPr lang="en-US" b="1" dirty="0" smtClean="0"/>
              <a:t> can do much more…</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90</a:t>
            </a:fld>
            <a:endParaRPr lang="nl-NL"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467544" y="1635646"/>
            <a:ext cx="8229600" cy="2081386"/>
          </a:xfrm>
        </p:spPr>
        <p:txBody>
          <a:bodyPr/>
          <a:lstStyle/>
          <a:p>
            <a:pPr algn="ctr"/>
            <a:r>
              <a:rPr lang="en-US" dirty="0" smtClean="0"/>
              <a:t>End of the </a:t>
            </a:r>
            <a:r>
              <a:rPr lang="en-US" b="1" dirty="0" smtClean="0"/>
              <a:t>intermediate</a:t>
            </a:r>
            <a:r>
              <a:rPr lang="en-US" dirty="0" smtClean="0"/>
              <a:t> workshop</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91</a:t>
            </a:fld>
            <a:endParaRPr lang="nl-NL"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en-US" dirty="0" smtClean="0"/>
              <a:t>If you want to know more …</a:t>
            </a:r>
            <a:endParaRPr lang="nl-NL" dirty="0"/>
          </a:p>
        </p:txBody>
      </p:sp>
      <p:sp>
        <p:nvSpPr>
          <p:cNvPr id="7" name="Tijdelijke aanduiding voor inhoud 6"/>
          <p:cNvSpPr>
            <a:spLocks noGrp="1"/>
          </p:cNvSpPr>
          <p:nvPr>
            <p:ph idx="1"/>
          </p:nvPr>
        </p:nvSpPr>
        <p:spPr/>
        <p:txBody>
          <a:bodyPr/>
          <a:lstStyle/>
          <a:p>
            <a:r>
              <a:rPr lang="en-US" dirty="0" smtClean="0"/>
              <a:t>Join the advanced workshop</a:t>
            </a:r>
          </a:p>
          <a:p>
            <a:r>
              <a:rPr lang="en-US" dirty="0" smtClean="0"/>
              <a:t>Download the material and read the extensive documentation</a:t>
            </a:r>
            <a:endParaRPr lang="nl-NL" dirty="0"/>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92</a:t>
            </a:fld>
            <a:endParaRPr lang="nl-NL"/>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12: Clean up / teardown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93</a:t>
            </a:fld>
            <a:endParaRPr lang="nl-NL"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5"/>
          </a:xfrm>
        </p:spPr>
        <p:txBody>
          <a:bodyPr>
            <a:normAutofit fontScale="90000"/>
          </a:bodyPr>
          <a:lstStyle/>
          <a:p>
            <a:r>
              <a:rPr lang="en-US" dirty="0" smtClean="0"/>
              <a:t>If you continue to the Advanced Workshop …</a:t>
            </a:r>
            <a:endParaRPr lang="nl-NL" dirty="0"/>
          </a:p>
        </p:txBody>
      </p:sp>
      <p:sp>
        <p:nvSpPr>
          <p:cNvPr id="3" name="Tijdelijke aanduiding voor inhoud 2"/>
          <p:cNvSpPr>
            <a:spLocks noGrp="1"/>
          </p:cNvSpPr>
          <p:nvPr>
            <p:ph idx="1"/>
          </p:nvPr>
        </p:nvSpPr>
        <p:spPr>
          <a:xfrm>
            <a:off x="457200" y="1347613"/>
            <a:ext cx="8229600" cy="3247009"/>
          </a:xfrm>
        </p:spPr>
        <p:txBody>
          <a:bodyPr/>
          <a:lstStyle/>
          <a:p>
            <a:r>
              <a:rPr lang="en-US" dirty="0" smtClean="0"/>
              <a:t>You can continue to use your setup, with one exception:</a:t>
            </a:r>
          </a:p>
          <a:p>
            <a:r>
              <a:rPr lang="en-US" dirty="0" smtClean="0"/>
              <a:t>You need to move the Big Blue LED to pin 9</a:t>
            </a:r>
          </a:p>
          <a:p>
            <a:pPr lvl="1"/>
            <a:r>
              <a:rPr lang="en-US" dirty="0" smtClean="0"/>
              <a:t>Direction: out, function: output (so no PWM)</a:t>
            </a:r>
          </a:p>
          <a:p>
            <a:r>
              <a:rPr lang="en-US" dirty="0" smtClean="0"/>
              <a:t>In the mean time you should know how to do this, otherwise please ask.</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94</a:t>
            </a:fld>
            <a:endParaRPr lang="nl-NL"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If your </a:t>
            </a:r>
            <a:r>
              <a:rPr lang="en-US" dirty="0" err="1" smtClean="0"/>
              <a:t>scratchClient</a:t>
            </a:r>
            <a:r>
              <a:rPr lang="en-US" dirty="0" smtClean="0"/>
              <a:t> day ends here …</a:t>
            </a:r>
            <a:endParaRPr lang="nl-NL" dirty="0"/>
          </a:p>
        </p:txBody>
      </p:sp>
      <p:sp>
        <p:nvSpPr>
          <p:cNvPr id="3" name="Tijdelijke aanduiding voor inhoud 2"/>
          <p:cNvSpPr>
            <a:spLocks noGrp="1"/>
          </p:cNvSpPr>
          <p:nvPr>
            <p:ph idx="1"/>
          </p:nvPr>
        </p:nvSpPr>
        <p:spPr>
          <a:xfrm>
            <a:off x="467544" y="1059582"/>
            <a:ext cx="8229600" cy="3603848"/>
          </a:xfrm>
        </p:spPr>
        <p:txBody>
          <a:bodyPr>
            <a:normAutofit fontScale="77500" lnSpcReduction="20000"/>
          </a:bodyPr>
          <a:lstStyle/>
          <a:p>
            <a:r>
              <a:rPr lang="en-US" dirty="0" smtClean="0"/>
              <a:t>Unplug the board from USB and power off the device</a:t>
            </a:r>
          </a:p>
          <a:p>
            <a:r>
              <a:rPr lang="en-US" dirty="0" smtClean="0"/>
              <a:t>Please remove all components and wires from the </a:t>
            </a:r>
            <a:r>
              <a:rPr lang="en-US" b="1" dirty="0" smtClean="0"/>
              <a:t>breadboard</a:t>
            </a:r>
          </a:p>
          <a:p>
            <a:r>
              <a:rPr lang="en-US" dirty="0" smtClean="0"/>
              <a:t>Remove all wires from the </a:t>
            </a:r>
            <a:r>
              <a:rPr lang="en-US" b="1" dirty="0" err="1" smtClean="0"/>
              <a:t>Arduino</a:t>
            </a:r>
            <a:r>
              <a:rPr lang="en-US" b="1" dirty="0" smtClean="0"/>
              <a:t> board</a:t>
            </a:r>
            <a:r>
              <a:rPr lang="en-US" dirty="0" smtClean="0"/>
              <a:t>.</a:t>
            </a:r>
          </a:p>
          <a:p>
            <a:r>
              <a:rPr lang="en-US" b="1" dirty="0" smtClean="0"/>
              <a:t>Leave the wires on the 3 color LED </a:t>
            </a:r>
            <a:r>
              <a:rPr lang="en-US" dirty="0" smtClean="0"/>
              <a:t>(you did not use that)</a:t>
            </a:r>
          </a:p>
          <a:p>
            <a:r>
              <a:rPr lang="en-US" b="1" dirty="0" smtClean="0"/>
              <a:t>Leave the wires on the buzzer</a:t>
            </a:r>
          </a:p>
          <a:p>
            <a:r>
              <a:rPr lang="en-US" dirty="0" smtClean="0"/>
              <a:t>If something is broken, please </a:t>
            </a:r>
          </a:p>
          <a:p>
            <a:pPr lvl="1"/>
            <a:r>
              <a:rPr lang="en-US" dirty="0" smtClean="0"/>
              <a:t>Throw it away or hand it in (if it is unclear)</a:t>
            </a:r>
          </a:p>
          <a:p>
            <a:pPr lvl="1"/>
            <a:r>
              <a:rPr lang="en-US" dirty="0" smtClean="0"/>
              <a:t>Put a note in the box that it is missing</a:t>
            </a:r>
          </a:p>
          <a:p>
            <a:pPr lvl="1"/>
            <a:r>
              <a:rPr lang="en-US" dirty="0" smtClean="0"/>
              <a:t>Do not put anything that is broken back in the box</a:t>
            </a:r>
          </a:p>
          <a:p>
            <a:r>
              <a:rPr lang="en-US" dirty="0" smtClean="0"/>
              <a:t>Leave the </a:t>
            </a:r>
            <a:r>
              <a:rPr lang="en-US" dirty="0" err="1" smtClean="0"/>
              <a:t>Arduino</a:t>
            </a:r>
            <a:r>
              <a:rPr lang="en-US" dirty="0" smtClean="0"/>
              <a:t> running</a:t>
            </a:r>
          </a:p>
          <a:p>
            <a:r>
              <a:rPr lang="en-US" dirty="0" smtClean="0"/>
              <a:t>Let us know what you thought about this workshop, now orally or later by email</a:t>
            </a:r>
          </a:p>
          <a:p>
            <a:pPr lvl="1"/>
            <a:r>
              <a:rPr lang="en-US" dirty="0" smtClean="0">
                <a:hlinkClick r:id="rId3"/>
              </a:rPr>
              <a:t>hans.piam@hanselma.nl</a:t>
            </a:r>
            <a:endParaRPr lang="en-US" dirty="0" smtClean="0"/>
          </a:p>
          <a:p>
            <a:pPr lvl="1"/>
            <a:r>
              <a:rPr lang="en-US" dirty="0" smtClean="0">
                <a:hlinkClick r:id="rId4"/>
              </a:rPr>
              <a:t>heppg@web.de</a:t>
            </a:r>
            <a:r>
              <a:rPr lang="en-US" dirty="0" smtClean="0"/>
              <a:t> </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95</a:t>
            </a:fld>
            <a:endParaRPr lang="nl-NL"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p:cNvSpPr/>
          <p:nvPr/>
        </p:nvSpPr>
        <p:spPr>
          <a:xfrm>
            <a:off x="395536" y="1131590"/>
            <a:ext cx="7992888" cy="64807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p:txBody>
          <a:bodyPr/>
          <a:lstStyle/>
          <a:p>
            <a:r>
              <a:rPr lang="en-US" dirty="0" smtClean="0"/>
              <a:t>More information</a:t>
            </a:r>
            <a:endParaRPr lang="nl-NL" dirty="0"/>
          </a:p>
        </p:txBody>
      </p:sp>
      <p:sp>
        <p:nvSpPr>
          <p:cNvPr id="3" name="Tijdelijke aanduiding voor inhoud 2"/>
          <p:cNvSpPr>
            <a:spLocks noGrp="1"/>
          </p:cNvSpPr>
          <p:nvPr>
            <p:ph idx="1"/>
          </p:nvPr>
        </p:nvSpPr>
        <p:spPr>
          <a:xfrm>
            <a:off x="457200" y="1200150"/>
            <a:ext cx="8229600" cy="3531839"/>
          </a:xfrm>
        </p:spPr>
        <p:txBody>
          <a:bodyPr>
            <a:normAutofit fontScale="85000" lnSpcReduction="20000"/>
          </a:bodyPr>
          <a:lstStyle/>
          <a:p>
            <a:r>
              <a:rPr lang="en-US" dirty="0" smtClean="0"/>
              <a:t>All workshop material</a:t>
            </a:r>
          </a:p>
          <a:p>
            <a:pPr lvl="1"/>
            <a:r>
              <a:rPr lang="en-US" dirty="0" smtClean="0">
                <a:hlinkClick r:id="rId3"/>
              </a:rPr>
              <a:t>www.github.com</a:t>
            </a:r>
            <a:r>
              <a:rPr lang="en-US" dirty="0" smtClean="0"/>
              <a:t> and search for </a:t>
            </a:r>
            <a:r>
              <a:rPr lang="en-US" i="1" dirty="0" err="1" smtClean="0"/>
              <a:t>Weekendschool</a:t>
            </a:r>
            <a:r>
              <a:rPr lang="en-US" dirty="0" smtClean="0"/>
              <a:t> or for </a:t>
            </a:r>
            <a:r>
              <a:rPr lang="en-US" i="1" dirty="0" err="1" smtClean="0"/>
              <a:t>PiAndMore</a:t>
            </a:r>
            <a:endParaRPr lang="en-US" i="1" dirty="0" smtClean="0"/>
          </a:p>
          <a:p>
            <a:r>
              <a:rPr lang="en-US" dirty="0" err="1" smtClean="0"/>
              <a:t>scratchClient</a:t>
            </a:r>
            <a:endParaRPr lang="en-US" dirty="0" smtClean="0"/>
          </a:p>
          <a:p>
            <a:pPr lvl="1"/>
            <a:r>
              <a:rPr lang="nl-NL" dirty="0" smtClean="0">
                <a:hlinkClick r:id="rId4"/>
              </a:rPr>
              <a:t>http://heppg.de/ikg/wordpress/?page_id=6</a:t>
            </a:r>
            <a:endParaRPr lang="nl-NL" dirty="0" smtClean="0"/>
          </a:p>
          <a:p>
            <a:r>
              <a:rPr lang="en-US" dirty="0" smtClean="0"/>
              <a:t>Scratch</a:t>
            </a:r>
          </a:p>
          <a:p>
            <a:pPr lvl="1"/>
            <a:r>
              <a:rPr lang="nl-NL" dirty="0" smtClean="0">
                <a:hlinkClick r:id="rId5"/>
              </a:rPr>
              <a:t>https://scratch.mit.edu/</a:t>
            </a:r>
            <a:endParaRPr lang="nl-NL" dirty="0" smtClean="0"/>
          </a:p>
          <a:p>
            <a:r>
              <a:rPr lang="en-US" dirty="0" smtClean="0"/>
              <a:t>Scratch on Raspberry Pi</a:t>
            </a:r>
          </a:p>
          <a:p>
            <a:pPr lvl="1"/>
            <a:r>
              <a:rPr lang="nl-NL" dirty="0" smtClean="0">
                <a:hlinkClick r:id="rId6"/>
              </a:rPr>
              <a:t>https://www.raspberrypi.org/forums/viewforum.php?f=77</a:t>
            </a:r>
            <a:endParaRPr lang="en-US" dirty="0" smtClean="0"/>
          </a:p>
          <a:p>
            <a:r>
              <a:rPr lang="en-US" dirty="0" smtClean="0"/>
              <a:t>Raspberry Pi</a:t>
            </a:r>
          </a:p>
          <a:p>
            <a:pPr lvl="1"/>
            <a:r>
              <a:rPr lang="nl-NL" dirty="0" smtClean="0">
                <a:hlinkClick r:id="rId7"/>
              </a:rPr>
              <a:t>https://www.raspberrypi.org/</a:t>
            </a:r>
            <a:endParaRPr lang="nl-NL" dirty="0" smtClean="0"/>
          </a:p>
          <a:p>
            <a:r>
              <a:rPr lang="en-US" dirty="0" err="1" smtClean="0"/>
              <a:t>Arduino</a:t>
            </a:r>
            <a:endParaRPr lang="en-US" dirty="0" smtClean="0"/>
          </a:p>
          <a:p>
            <a:pPr lvl="1"/>
            <a:r>
              <a:rPr lang="nl-NL" dirty="0" smtClean="0">
                <a:hlinkClick r:id="rId8"/>
              </a:rPr>
              <a:t>https://www.arduino.cc/</a:t>
            </a:r>
            <a:endParaRPr lang="nl-NL"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96</a:t>
            </a:fld>
            <a:endParaRPr lang="nl-NL"/>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83568" y="51470"/>
            <a:ext cx="7772400" cy="3096344"/>
          </a:xfrm>
        </p:spPr>
        <p:txBody>
          <a:bodyPr>
            <a:normAutofit fontScale="90000"/>
          </a:bodyPr>
          <a:lstStyle/>
          <a:p>
            <a:pPr algn="ctr"/>
            <a:r>
              <a:rPr lang="nl-NL" dirty="0" err="1" smtClean="0"/>
              <a:t>Physical</a:t>
            </a:r>
            <a:r>
              <a:rPr lang="nl-NL" dirty="0" smtClean="0"/>
              <a:t> </a:t>
            </a:r>
            <a:r>
              <a:rPr lang="nl-NL" dirty="0" err="1" smtClean="0"/>
              <a:t>computing</a:t>
            </a:r>
            <a:r>
              <a:rPr lang="nl-NL" dirty="0" smtClean="0"/>
              <a:t> </a:t>
            </a:r>
            <a:r>
              <a:rPr lang="nl-NL" dirty="0" err="1" smtClean="0"/>
              <a:t>from</a:t>
            </a:r>
            <a:r>
              <a:rPr lang="nl-NL" dirty="0" smtClean="0"/>
              <a:t> Scratch </a:t>
            </a:r>
            <a:r>
              <a:rPr lang="nl-NL" dirty="0" err="1" smtClean="0"/>
              <a:t>using</a:t>
            </a:r>
            <a:r>
              <a:rPr lang="nl-NL" dirty="0" smtClean="0"/>
              <a:t> </a:t>
            </a:r>
            <a:r>
              <a:rPr lang="nl-NL" dirty="0" err="1" smtClean="0"/>
              <a:t>scratchClient</a:t>
            </a:r>
            <a:r>
              <a:rPr lang="nl-NL" dirty="0" smtClean="0"/>
              <a:t> – </a:t>
            </a:r>
            <a:r>
              <a:rPr lang="nl-NL" b="1" dirty="0" err="1" smtClean="0"/>
              <a:t>Advanced</a:t>
            </a:r>
            <a:r>
              <a:rPr lang="nl-NL" b="1" dirty="0" smtClean="0"/>
              <a:t/>
            </a:r>
            <a:br>
              <a:rPr lang="nl-NL" b="1" dirty="0" smtClean="0"/>
            </a:br>
            <a:r>
              <a:rPr lang="nl-NL" dirty="0" smtClean="0"/>
              <a:t/>
            </a:r>
            <a:br>
              <a:rPr lang="nl-NL" dirty="0" smtClean="0"/>
            </a:br>
            <a:r>
              <a:rPr lang="en-US" sz="3600" i="1" dirty="0" smtClean="0"/>
              <a:t>Co</a:t>
            </a:r>
            <a:r>
              <a:rPr lang="nl-NL" sz="3600" i="1" dirty="0" err="1" smtClean="0"/>
              <a:t>ntrol</a:t>
            </a:r>
            <a:r>
              <a:rPr lang="nl-NL" sz="3600" i="1" dirty="0" smtClean="0"/>
              <a:t> </a:t>
            </a:r>
            <a:r>
              <a:rPr lang="nl-NL" sz="3600" i="1" dirty="0" err="1" smtClean="0"/>
              <a:t>servos</a:t>
            </a:r>
            <a:r>
              <a:rPr lang="nl-NL" sz="3600" i="1" dirty="0" smtClean="0"/>
              <a:t>, </a:t>
            </a:r>
            <a:r>
              <a:rPr lang="nl-NL" sz="3600" i="1" dirty="0" err="1" smtClean="0"/>
              <a:t>LEDs</a:t>
            </a:r>
            <a:r>
              <a:rPr lang="nl-NL" sz="3600" i="1" dirty="0" smtClean="0"/>
              <a:t> and more </a:t>
            </a:r>
            <a:r>
              <a:rPr lang="nl-NL" sz="3600" i="1" dirty="0" err="1" smtClean="0"/>
              <a:t>from</a:t>
            </a:r>
            <a:r>
              <a:rPr lang="nl-NL" sz="3600" i="1" dirty="0" smtClean="0"/>
              <a:t> Scratch </a:t>
            </a:r>
            <a:r>
              <a:rPr lang="nl-NL" sz="3600" i="1" dirty="0" err="1" smtClean="0"/>
              <a:t>using</a:t>
            </a:r>
            <a:r>
              <a:rPr lang="nl-NL" sz="3600" i="1" dirty="0" smtClean="0"/>
              <a:t> </a:t>
            </a:r>
            <a:r>
              <a:rPr lang="nl-NL" sz="3600" i="1" dirty="0" err="1" smtClean="0"/>
              <a:t>RPi</a:t>
            </a:r>
            <a:r>
              <a:rPr lang="nl-NL" sz="3600" i="1" dirty="0" smtClean="0"/>
              <a:t>, </a:t>
            </a:r>
            <a:r>
              <a:rPr lang="nl-NL" sz="3600" i="1" dirty="0" err="1" smtClean="0"/>
              <a:t>Arduino</a:t>
            </a:r>
            <a:r>
              <a:rPr lang="nl-NL" sz="3600" i="1" dirty="0" smtClean="0"/>
              <a:t>, </a:t>
            </a:r>
            <a:r>
              <a:rPr lang="nl-NL" sz="3600" i="1" dirty="0" err="1" smtClean="0"/>
              <a:t>scratchClient</a:t>
            </a:r>
            <a:endParaRPr lang="nl-NL" i="1" dirty="0"/>
          </a:p>
        </p:txBody>
      </p:sp>
      <p:sp>
        <p:nvSpPr>
          <p:cNvPr id="3" name="Ondertitel 2"/>
          <p:cNvSpPr>
            <a:spLocks noGrp="1"/>
          </p:cNvSpPr>
          <p:nvPr>
            <p:ph type="subTitle" idx="1"/>
          </p:nvPr>
        </p:nvSpPr>
        <p:spPr>
          <a:xfrm>
            <a:off x="1331640" y="3435846"/>
            <a:ext cx="6400800" cy="1314450"/>
          </a:xfrm>
        </p:spPr>
        <p:txBody>
          <a:bodyPr>
            <a:normAutofit lnSpcReduction="10000"/>
          </a:bodyPr>
          <a:lstStyle/>
          <a:p>
            <a:r>
              <a:rPr lang="en-US" dirty="0" smtClean="0">
                <a:solidFill>
                  <a:schemeClr val="bg1"/>
                </a:solidFill>
              </a:rPr>
              <a:t>Hans de </a:t>
            </a:r>
            <a:r>
              <a:rPr lang="en-US" dirty="0" err="1" smtClean="0">
                <a:solidFill>
                  <a:schemeClr val="bg1"/>
                </a:solidFill>
              </a:rPr>
              <a:t>Jong</a:t>
            </a:r>
            <a:r>
              <a:rPr lang="en-US" dirty="0" smtClean="0">
                <a:solidFill>
                  <a:schemeClr val="bg1"/>
                </a:solidFill>
              </a:rPr>
              <a:t> &amp; Gerhard </a:t>
            </a:r>
            <a:r>
              <a:rPr lang="en-US" dirty="0" err="1" smtClean="0">
                <a:solidFill>
                  <a:schemeClr val="bg1"/>
                </a:solidFill>
              </a:rPr>
              <a:t>Hepp</a:t>
            </a:r>
            <a:endParaRPr lang="en-US" dirty="0" smtClean="0">
              <a:solidFill>
                <a:schemeClr val="bg1"/>
              </a:solidFill>
            </a:endParaRPr>
          </a:p>
          <a:p>
            <a:r>
              <a:rPr lang="en-US" dirty="0" smtClean="0">
                <a:solidFill>
                  <a:schemeClr val="bg1"/>
                </a:solidFill>
              </a:rPr>
              <a:t>Pi And More 10</a:t>
            </a:r>
          </a:p>
          <a:p>
            <a:r>
              <a:rPr lang="en-US" dirty="0" smtClean="0">
                <a:solidFill>
                  <a:schemeClr val="bg1"/>
                </a:solidFill>
              </a:rPr>
              <a:t>Trier – 24 June 2017 </a:t>
            </a:r>
            <a:endParaRPr lang="nl-NL" dirty="0">
              <a:solidFill>
                <a:schemeClr val="bg1"/>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Before we start</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98</a:t>
            </a:fld>
            <a:endParaRPr lang="nl-NL"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686800" cy="1131590"/>
          </a:xfrm>
        </p:spPr>
        <p:txBody>
          <a:bodyPr>
            <a:normAutofit fontScale="90000"/>
          </a:bodyPr>
          <a:lstStyle/>
          <a:p>
            <a:r>
              <a:rPr lang="en-US" dirty="0" smtClean="0"/>
              <a:t>If you do not roll over from the beginners workshop …</a:t>
            </a:r>
            <a:endParaRPr lang="nl-NL" dirty="0"/>
          </a:p>
        </p:txBody>
      </p:sp>
      <p:sp>
        <p:nvSpPr>
          <p:cNvPr id="3" name="Tijdelijke aanduiding voor inhoud 2"/>
          <p:cNvSpPr>
            <a:spLocks noGrp="1"/>
          </p:cNvSpPr>
          <p:nvPr>
            <p:ph idx="1"/>
          </p:nvPr>
        </p:nvSpPr>
        <p:spPr>
          <a:xfrm>
            <a:off x="467544" y="1347614"/>
            <a:ext cx="8229600" cy="3394472"/>
          </a:xfrm>
        </p:spPr>
        <p:txBody>
          <a:bodyPr>
            <a:normAutofit lnSpcReduction="10000"/>
          </a:bodyPr>
          <a:lstStyle/>
          <a:p>
            <a:r>
              <a:rPr lang="en-US" dirty="0" smtClean="0"/>
              <a:t>If you are familiar with </a:t>
            </a:r>
            <a:r>
              <a:rPr lang="en-US" dirty="0" err="1" smtClean="0"/>
              <a:t>scratchClient</a:t>
            </a:r>
            <a:r>
              <a:rPr lang="en-US" dirty="0" smtClean="0"/>
              <a:t>, but not with the new </a:t>
            </a:r>
            <a:r>
              <a:rPr lang="en-US" dirty="0" err="1" smtClean="0"/>
              <a:t>config</a:t>
            </a:r>
            <a:r>
              <a:rPr lang="en-US" dirty="0" smtClean="0"/>
              <a:t> tool …</a:t>
            </a:r>
          </a:p>
          <a:p>
            <a:pPr lvl="1"/>
            <a:r>
              <a:rPr lang="en-US" dirty="0" smtClean="0"/>
              <a:t>… you may want to look at some slides of the beginners workshop</a:t>
            </a:r>
          </a:p>
          <a:p>
            <a:r>
              <a:rPr lang="en-US" dirty="0" smtClean="0"/>
              <a:t>Other than that, you do </a:t>
            </a:r>
            <a:r>
              <a:rPr lang="en-US" b="1" dirty="0" smtClean="0"/>
              <a:t>not</a:t>
            </a:r>
            <a:r>
              <a:rPr lang="en-US" dirty="0" smtClean="0"/>
              <a:t> have to build up the complete setup what the people of the beginners workshop did.</a:t>
            </a:r>
          </a:p>
          <a:p>
            <a:pPr lvl="1"/>
            <a:r>
              <a:rPr lang="en-US" dirty="0" smtClean="0"/>
              <a:t>Only those things on the next slide.</a:t>
            </a:r>
          </a:p>
          <a:p>
            <a:r>
              <a:rPr lang="en-US" dirty="0" smtClean="0"/>
              <a:t>You will however see the components of the beginners workshop in the diagrams.</a:t>
            </a:r>
          </a:p>
          <a:p>
            <a:pPr lvl="1"/>
            <a:r>
              <a:rPr lang="en-US" dirty="0" smtClean="0"/>
              <a:t>Just ignore those.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99</a:t>
            </a:fld>
            <a:endParaRPr lang="nl-NL" dirty="0"/>
          </a:p>
        </p:txBody>
      </p:sp>
    </p:spTree>
  </p:cSld>
  <p:clrMapOvr>
    <a:masterClrMapping/>
  </p:clrMapOvr>
</p:sld>
</file>

<file path=ppt/theme/theme1.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18519</TotalTime>
  <Words>8525</Words>
  <Application>Microsoft Office PowerPoint</Application>
  <PresentationFormat>Diavoorstelling (16:9)</PresentationFormat>
  <Paragraphs>1277</Paragraphs>
  <Slides>166</Slides>
  <Notes>155</Notes>
  <HiddenSlides>0</HiddenSlides>
  <MMClips>0</MMClips>
  <ScaleCrop>false</ScaleCrop>
  <HeadingPairs>
    <vt:vector size="4" baseType="variant">
      <vt:variant>
        <vt:lpstr>Thema</vt:lpstr>
      </vt:variant>
      <vt:variant>
        <vt:i4>1</vt:i4>
      </vt:variant>
      <vt:variant>
        <vt:lpstr>Diatitels</vt:lpstr>
      </vt:variant>
      <vt:variant>
        <vt:i4>166</vt:i4>
      </vt:variant>
    </vt:vector>
  </HeadingPairs>
  <TitlesOfParts>
    <vt:vector size="167" baseType="lpstr">
      <vt:lpstr>Office-thema</vt:lpstr>
      <vt:lpstr>Physical computing from Scratch using scratchClient – Beginners  Control servos, LEDs and more from Scratch using RPi, Arduino, scratchClient</vt:lpstr>
      <vt:lpstr>Part 1: Introduction</vt:lpstr>
      <vt:lpstr>When you look at this at home … </vt:lpstr>
      <vt:lpstr>Workshop organisation</vt:lpstr>
      <vt:lpstr>Objectives</vt:lpstr>
      <vt:lpstr>Non-objective</vt:lpstr>
      <vt:lpstr>Example of what can be created with Scratch and scratchClient</vt:lpstr>
      <vt:lpstr>Versions of Scratch</vt:lpstr>
      <vt:lpstr>Only a few rules today</vt:lpstr>
      <vt:lpstr>The setup</vt:lpstr>
      <vt:lpstr>Choose what you want to do</vt:lpstr>
      <vt:lpstr>Part 2: Getting to know the components</vt:lpstr>
      <vt:lpstr>Breadboard</vt:lpstr>
      <vt:lpstr>Looking at the Arduino Nano extension board</vt:lpstr>
      <vt:lpstr>What the final board looks like …</vt:lpstr>
      <vt:lpstr>… at the end of the intermediate level …</vt:lpstr>
      <vt:lpstr>… and at the end of the advanced level</vt:lpstr>
      <vt:lpstr>Part 3: Loading the sketch in the Arduino (optional)</vt:lpstr>
      <vt:lpstr>Preparing for programming the Arduino Nano</vt:lpstr>
      <vt:lpstr>Uploading scratchClient to the Arduino</vt:lpstr>
      <vt:lpstr>Part 4: Defining the configuration</vt:lpstr>
      <vt:lpstr>Starting the config tool</vt:lpstr>
      <vt:lpstr>Define the first config file</vt:lpstr>
      <vt:lpstr>Save the config file</vt:lpstr>
      <vt:lpstr>Part 5: Wiring the board and run the first setup</vt:lpstr>
      <vt:lpstr>Put the board in front of you in this way</vt:lpstr>
      <vt:lpstr>Use short wires and use the indicated holes</vt:lpstr>
      <vt:lpstr>Connect the power wires</vt:lpstr>
      <vt:lpstr>Insert the red LED and button</vt:lpstr>
      <vt:lpstr>Why putting a resistor in series with the LED?</vt:lpstr>
      <vt:lpstr>What does Arduino need on a Digital Input pin?</vt:lpstr>
      <vt:lpstr>Producing a LOW value</vt:lpstr>
      <vt:lpstr>Producing a HIGH value</vt:lpstr>
      <vt:lpstr>Producing a HIGH value without external resistor</vt:lpstr>
      <vt:lpstr>Danger when misconfiguring</vt:lpstr>
      <vt:lpstr>Resistor in series to prevent damage in case of misconfiguration</vt:lpstr>
      <vt:lpstr>Check / double check</vt:lpstr>
      <vt:lpstr>Bringing things together</vt:lpstr>
      <vt:lpstr>Start Scratch 2</vt:lpstr>
      <vt:lpstr>Start Scratch 2 and get scratchClient blocks</vt:lpstr>
      <vt:lpstr>Create the Scratch program</vt:lpstr>
      <vt:lpstr>Does it work? (see next slide for help)</vt:lpstr>
      <vt:lpstr>You can monitor the values that are exchanged</vt:lpstr>
      <vt:lpstr>Change the program</vt:lpstr>
      <vt:lpstr>What if it does not work?</vt:lpstr>
      <vt:lpstr>One reminder …</vt:lpstr>
      <vt:lpstr>Part 6: Adding the Big Green LED</vt:lpstr>
      <vt:lpstr>Adding the green LED</vt:lpstr>
      <vt:lpstr>Check and reconnect</vt:lpstr>
      <vt:lpstr>Update the config file and restart scratchClient</vt:lpstr>
      <vt:lpstr>Update Scratch</vt:lpstr>
      <vt:lpstr>This is the end of the beginners level</vt:lpstr>
      <vt:lpstr>Overview of next levels</vt:lpstr>
      <vt:lpstr>Part 10: Take your work home</vt:lpstr>
      <vt:lpstr>Do you want to take your work home?</vt:lpstr>
      <vt:lpstr>Appendix A When using Scratch 1.4</vt:lpstr>
      <vt:lpstr>The setup</vt:lpstr>
      <vt:lpstr>Defining the config file</vt:lpstr>
      <vt:lpstr>Create the Scratch program</vt:lpstr>
      <vt:lpstr>Program in Scratch 1.4</vt:lpstr>
      <vt:lpstr>Appendix B Basic Electronics</vt:lpstr>
      <vt:lpstr>End of the beginners workshop</vt:lpstr>
      <vt:lpstr>Physical computing from Scratch using scratchClient – Intermediate  Control servos, LEDs and more from Scratch using RPi, Arduino, scratchClient</vt:lpstr>
      <vt:lpstr>Part 7: Adding analog input</vt:lpstr>
      <vt:lpstr>Changing the wiring on the board</vt:lpstr>
      <vt:lpstr>The electronics of a potentiometer</vt:lpstr>
      <vt:lpstr>Adding analog input</vt:lpstr>
      <vt:lpstr>Update the config file</vt:lpstr>
      <vt:lpstr>Test whether it works</vt:lpstr>
      <vt:lpstr>Part 8: Pulse Width Modulation</vt:lpstr>
      <vt:lpstr>Where we are …</vt:lpstr>
      <vt:lpstr>Pulse Width Modulation (PWM)</vt:lpstr>
      <vt:lpstr>Dimming the BigBlueLED with PWM</vt:lpstr>
      <vt:lpstr>Test</vt:lpstr>
      <vt:lpstr>Connect Potmeter and Big Blue LED (via Scratch)</vt:lpstr>
      <vt:lpstr>Controlling a servo with PWM</vt:lpstr>
      <vt:lpstr>Adding the servo to pin 12</vt:lpstr>
      <vt:lpstr>Testing the servo</vt:lpstr>
      <vt:lpstr>Controlling a buzzer with PWM</vt:lpstr>
      <vt:lpstr>Connect the buzzer to pin 11</vt:lpstr>
      <vt:lpstr>Testing the buzzer</vt:lpstr>
      <vt:lpstr>PWM limitations of Arduino (Nano and Uno)</vt:lpstr>
      <vt:lpstr>Part 9: Make a Scratch program</vt:lpstr>
      <vt:lpstr>Integrate with sprites</vt:lpstr>
      <vt:lpstr>Add the Big Green LED sprite</vt:lpstr>
      <vt:lpstr>Add the Big Blue LED sprite</vt:lpstr>
      <vt:lpstr>Part 10: Take your work home</vt:lpstr>
      <vt:lpstr>Do you want to take your work home?</vt:lpstr>
      <vt:lpstr>Part 11: Summary &amp; take aways</vt:lpstr>
      <vt:lpstr>Take aways of the beginners workshop</vt:lpstr>
      <vt:lpstr>End of the intermediate workshop</vt:lpstr>
      <vt:lpstr>If you want to know more …</vt:lpstr>
      <vt:lpstr>Part 12: Clean up / teardown</vt:lpstr>
      <vt:lpstr>If you continue to the Advanced Workshop …</vt:lpstr>
      <vt:lpstr>If your scratchClient day ends here …</vt:lpstr>
      <vt:lpstr>More information</vt:lpstr>
      <vt:lpstr>Physical computing from Scratch using scratchClient – Advanced  Control servos, LEDs and more from Scratch using RPi, Arduino, scratchClient</vt:lpstr>
      <vt:lpstr>Before we start</vt:lpstr>
      <vt:lpstr>If you do not roll over from the beginners workshop …</vt:lpstr>
      <vt:lpstr>Make a script file to start scratchClient</vt:lpstr>
      <vt:lpstr>Connect the power wires</vt:lpstr>
      <vt:lpstr>Make the config file for all steps</vt:lpstr>
      <vt:lpstr>Make variables</vt:lpstr>
      <vt:lpstr>Choose the topics you want to give priority</vt:lpstr>
      <vt:lpstr>Joy stick</vt:lpstr>
      <vt:lpstr>Adding the joy stick</vt:lpstr>
      <vt:lpstr>Try it out</vt:lpstr>
      <vt:lpstr>Uses of Joysticks</vt:lpstr>
      <vt:lpstr>Take care of drift and jitter</vt:lpstr>
      <vt:lpstr>Control a 3-color LED</vt:lpstr>
      <vt:lpstr>Control a 3-color LED</vt:lpstr>
      <vt:lpstr>Connecting the 3-color LED to the joy stick (via Scratch)</vt:lpstr>
      <vt:lpstr>The new counting function</vt:lpstr>
      <vt:lpstr>Why a special counting function?</vt:lpstr>
      <vt:lpstr>Counter function using a button</vt:lpstr>
      <vt:lpstr>Debouncing</vt:lpstr>
      <vt:lpstr>Adding the count button</vt:lpstr>
      <vt:lpstr>Adding an IR speed sensor that counts on pin 10</vt:lpstr>
      <vt:lpstr>Differences between the counters</vt:lpstr>
      <vt:lpstr>Try out the setup</vt:lpstr>
      <vt:lpstr>Tilt sensor</vt:lpstr>
      <vt:lpstr>Tilt sensor</vt:lpstr>
      <vt:lpstr>Connect the tilt sensor to pin A1</vt:lpstr>
      <vt:lpstr>Rain Sensor</vt:lpstr>
      <vt:lpstr>Rain sensor</vt:lpstr>
      <vt:lpstr>Connect the rain sensor to pin A0</vt:lpstr>
      <vt:lpstr>Sound sensor</vt:lpstr>
      <vt:lpstr>Sound Sensor</vt:lpstr>
      <vt:lpstr>Connect the sound sensor to pin A3</vt:lpstr>
      <vt:lpstr>See the short pulses</vt:lpstr>
      <vt:lpstr>Strongly link the config file to the Arduino</vt:lpstr>
      <vt:lpstr>The ident functionality</vt:lpstr>
      <vt:lpstr>Programming the ident in the Arduino</vt:lpstr>
      <vt:lpstr>Testing ident functionality</vt:lpstr>
      <vt:lpstr>More about ident</vt:lpstr>
      <vt:lpstr>Controlling multiple Arduinos</vt:lpstr>
      <vt:lpstr>Control multiple Arduinos</vt:lpstr>
      <vt:lpstr>Creating a config file for multiple Arduinos</vt:lpstr>
      <vt:lpstr>Trying it out – merge and config</vt:lpstr>
      <vt:lpstr>Trying it out – Control from Scratch</vt:lpstr>
      <vt:lpstr>Making the /dev/ttyUSBnn not matter anymore</vt:lpstr>
      <vt:lpstr>Explaining the startup tool</vt:lpstr>
      <vt:lpstr>Power on self test (POST)</vt:lpstr>
      <vt:lpstr>Power on self test (POST)</vt:lpstr>
      <vt:lpstr>How to do the POST?</vt:lpstr>
      <vt:lpstr>Controlling a relay</vt:lpstr>
      <vt:lpstr>Controlling a relay</vt:lpstr>
      <vt:lpstr>Other issues – and the solution</vt:lpstr>
      <vt:lpstr>Connect the relay module to pin A2</vt:lpstr>
      <vt:lpstr>Use a servo to press buttons on appliances</vt:lpstr>
      <vt:lpstr>Safely controlling 220 Volt appliances</vt:lpstr>
      <vt:lpstr>Controlling a camera</vt:lpstr>
      <vt:lpstr>What else can scratchClient do?</vt:lpstr>
      <vt:lpstr>Can scratchClient do more? Yes!</vt:lpstr>
      <vt:lpstr>Take your work home</vt:lpstr>
      <vt:lpstr>Do you want to take your work home?</vt:lpstr>
      <vt:lpstr>Clean up / teardown</vt:lpstr>
      <vt:lpstr>Unplug and pack up</vt:lpstr>
      <vt:lpstr>More information</vt:lpstr>
      <vt:lpstr>End of the Advanced Workshop</vt:lpstr>
      <vt:lpstr>Appendix</vt:lpstr>
      <vt:lpstr>Maximum current per pin</vt:lpstr>
      <vt:lpstr>Calculation of the resistors</vt:lpstr>
      <vt:lpstr>Cost of the setup (1 of 2)</vt:lpstr>
      <vt:lpstr>Cost of the setup (2 of 2)</vt:lpstr>
      <vt:lpstr>The End</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 1</dc:title>
  <dc:creator>Hans de Jong</dc:creator>
  <cp:lastModifiedBy>Hans de Jong</cp:lastModifiedBy>
  <cp:revision>552</cp:revision>
  <dcterms:created xsi:type="dcterms:W3CDTF">2016-12-25T05:55:15Z</dcterms:created>
  <dcterms:modified xsi:type="dcterms:W3CDTF">2018-02-06T23:34:42Z</dcterms:modified>
</cp:coreProperties>
</file>